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6" r:id="rId1"/>
  </p:sldMasterIdLst>
  <p:notesMasterIdLst>
    <p:notesMasterId r:id="rId50"/>
  </p:notesMasterIdLst>
  <p:sldIdLst>
    <p:sldId id="256" r:id="rId2"/>
    <p:sldId id="291" r:id="rId3"/>
    <p:sldId id="257" r:id="rId4"/>
    <p:sldId id="294" r:id="rId5"/>
    <p:sldId id="267" r:id="rId6"/>
    <p:sldId id="260" r:id="rId7"/>
    <p:sldId id="275" r:id="rId8"/>
    <p:sldId id="276" r:id="rId9"/>
    <p:sldId id="278" r:id="rId10"/>
    <p:sldId id="261" r:id="rId11"/>
    <p:sldId id="271" r:id="rId12"/>
    <p:sldId id="274" r:id="rId13"/>
    <p:sldId id="268" r:id="rId14"/>
    <p:sldId id="269" r:id="rId15"/>
    <p:sldId id="279" r:id="rId16"/>
    <p:sldId id="280" r:id="rId17"/>
    <p:sldId id="266" r:id="rId18"/>
    <p:sldId id="270" r:id="rId19"/>
    <p:sldId id="263" r:id="rId20"/>
    <p:sldId id="264" r:id="rId21"/>
    <p:sldId id="265" r:id="rId22"/>
    <p:sldId id="281" r:id="rId23"/>
    <p:sldId id="285" r:id="rId24"/>
    <p:sldId id="283" r:id="rId25"/>
    <p:sldId id="287" r:id="rId26"/>
    <p:sldId id="289" r:id="rId27"/>
    <p:sldId id="290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14" r:id="rId37"/>
    <p:sldId id="313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5" r:id="rId49"/>
  </p:sldIdLst>
  <p:sldSz cx="135382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A000"/>
    <a:srgbClr val="CCCC00"/>
    <a:srgbClr val="FF9900"/>
    <a:srgbClr val="FF0066"/>
    <a:srgbClr val="3333CC"/>
    <a:srgbClr val="FFFFFF"/>
    <a:srgbClr val="FFA3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07" autoAdjust="0"/>
  </p:normalViewPr>
  <p:slideViewPr>
    <p:cSldViewPr>
      <p:cViewPr>
        <p:scale>
          <a:sx n="78" d="100"/>
          <a:sy n="78" d="100"/>
        </p:scale>
        <p:origin x="12" y="-24"/>
      </p:cViewPr>
      <p:guideLst>
        <p:guide orient="horz" pos="2880"/>
        <p:guide pos="2399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063D-72A9-4A1A-8DB2-3B3884D7B05C}" type="datetimeFigureOut">
              <a:rPr lang="tr-TR" smtClean="0"/>
              <a:pPr/>
              <a:t>4.07.2022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557588" y="514350"/>
            <a:ext cx="5076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0F9A-EED8-4EB9-B970-3918C027910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46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51274" y="329185"/>
            <a:ext cx="1263218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619755" y="434162"/>
            <a:ext cx="12298692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1069518" y="1820206"/>
            <a:ext cx="1150747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1069518" y="3685032"/>
            <a:ext cx="1150747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4601" y="4983480"/>
            <a:ext cx="12116689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44601" y="530352"/>
            <a:ext cx="12116689" cy="4187952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815195" y="533405"/>
            <a:ext cx="2933277" cy="5257799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89728" y="533403"/>
            <a:ext cx="8799830" cy="5257801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4601" y="4983480"/>
            <a:ext cx="12116689" cy="105156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4601" y="530352"/>
            <a:ext cx="12116689" cy="41879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451274" y="329185"/>
            <a:ext cx="1263218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619755" y="434163"/>
            <a:ext cx="12298692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3409" y="4928616"/>
            <a:ext cx="12116689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93409" y="5624484"/>
            <a:ext cx="12116689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61527" y="530352"/>
            <a:ext cx="582142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7040575" y="530352"/>
            <a:ext cx="582142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4601" y="4983480"/>
            <a:ext cx="12116689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99029" y="579438"/>
            <a:ext cx="5821426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887795" y="579438"/>
            <a:ext cx="5821426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899029" y="1447800"/>
            <a:ext cx="582142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887795" y="1447800"/>
            <a:ext cx="582142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51274" y="329185"/>
            <a:ext cx="1263218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00477" y="533400"/>
            <a:ext cx="4399915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8200571" y="1447802"/>
            <a:ext cx="4399915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127254" y="930144"/>
            <a:ext cx="6849285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51274" y="329185"/>
            <a:ext cx="1263218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9476741" y="434162"/>
            <a:ext cx="3441707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6910" y="5012056"/>
            <a:ext cx="1218438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568404" y="533400"/>
            <a:ext cx="3316859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24024" y="435768"/>
            <a:ext cx="8772754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51274" y="329185"/>
            <a:ext cx="1263218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619755" y="434162"/>
            <a:ext cx="12298692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744601" y="4985590"/>
            <a:ext cx="12116689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744601" y="530352"/>
            <a:ext cx="12116689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5591063" y="6111876"/>
            <a:ext cx="338455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8975613" y="6111876"/>
            <a:ext cx="338455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2360163" y="6111876"/>
            <a:ext cx="67691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eba.gov.tr/yardimcikaynaklar/2022/06/Ortaogretime_Gecis_Tercih_ve_Yerlestirme_Kilavuzu_2022.pdf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185" y="2503805"/>
            <a:ext cx="8799830" cy="307584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498475" marR="5080" indent="-486409" algn="ctr">
              <a:lnSpc>
                <a:spcPts val="3900"/>
              </a:lnSpc>
              <a:spcBef>
                <a:spcPts val="585"/>
              </a:spcBef>
            </a:pPr>
            <a:r>
              <a:rPr sz="3600" spc="-6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ORTAÖĞRETİME</a:t>
            </a:r>
            <a:r>
              <a:rPr sz="3600" spc="12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sz="3600" spc="-2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GEÇİŞ</a:t>
            </a:r>
            <a:r>
              <a:rPr sz="3600" spc="3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sz="3600" spc="-2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TERCİH </a:t>
            </a:r>
            <a:r>
              <a:rPr sz="36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VE</a:t>
            </a:r>
            <a:r>
              <a:rPr sz="3600" spc="-8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sz="3600" spc="-1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YERLEŞTİRME</a:t>
            </a:r>
            <a:r>
              <a:rPr sz="3600" spc="4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sz="36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İŞLEMLERİ</a:t>
            </a: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/>
            </a:r>
            <a:br>
              <a:rPr lang="tr-TR" sz="36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</a:br>
            <a:r>
              <a:rPr sz="360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 </a:t>
            </a:r>
            <a:r>
              <a:rPr sz="3600" spc="-5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BİLGİLENDİRME</a:t>
            </a:r>
            <a:r>
              <a:rPr sz="3600" spc="-5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sz="3600" spc="15" smtClean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SUNUMU</a:t>
            </a:r>
            <a:r>
              <a:rPr lang="tr-TR" sz="3600" spc="15" dirty="0" smtClean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VE TERCİH DÖNEMİ HAZIRLIKLARIMIZ</a:t>
            </a:r>
            <a:r>
              <a:rPr lang="tr-TR" sz="3600" spc="1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/>
            </a:r>
            <a:br>
              <a:rPr lang="tr-TR" sz="3600" spc="1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</a:br>
            <a:r>
              <a:rPr lang="tr-TR" sz="3600" spc="1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/>
            </a:r>
            <a:br>
              <a:rPr lang="tr-TR" sz="3600" spc="1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</a:br>
            <a:r>
              <a:rPr lang="tr-TR" sz="3600" spc="15" dirty="0" smtClean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2022 </a:t>
            </a:r>
            <a:r>
              <a:rPr lang="tr-TR" sz="3600" spc="1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LGS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483100" y="838200"/>
            <a:ext cx="42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ÇAYCUMA</a:t>
            </a:r>
          </a:p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KAYIKÇILAR ORTAOKULU</a:t>
            </a:r>
            <a:endParaRPr lang="tr-T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00" y="838200"/>
            <a:ext cx="7186747" cy="539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115"/>
              </a:lnSpc>
              <a:spcBef>
                <a:spcPts val="105"/>
              </a:spcBef>
            </a:pPr>
            <a:r>
              <a:rPr lang="tr-TR" sz="3600" spc="-15" dirty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tr-TR" sz="3600" spc="-50" dirty="0">
                <a:solidFill>
                  <a:schemeClr val="accent1">
                    <a:lumMod val="75000"/>
                  </a:schemeClr>
                </a:solidFill>
              </a:rPr>
              <a:t>YEREL</a:t>
            </a:r>
            <a:r>
              <a:rPr lang="tr-TR" sz="3600" spc="-1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spc="-25" dirty="0">
                <a:solidFill>
                  <a:schemeClr val="accent1">
                    <a:lumMod val="75000"/>
                  </a:schemeClr>
                </a:solidFill>
              </a:rPr>
              <a:t>YERLEŞTİRME</a:t>
            </a:r>
            <a:endParaRPr lang="tr-T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76910" y="2011680"/>
            <a:ext cx="11959590" cy="2648088"/>
          </a:xfrm>
          <a:prstGeom prst="rect">
            <a:avLst/>
          </a:prstGeom>
        </p:spPr>
        <p:txBody>
          <a:bodyPr vert="horz" wrap="square" lIns="0" tIns="325810" rIns="0" bIns="0" rtlCol="0">
            <a:spAutoFit/>
          </a:bodyPr>
          <a:lstStyle/>
          <a:p>
            <a:pPr marR="5080" indent="-15240" algn="ctr">
              <a:lnSpc>
                <a:spcPct val="136600"/>
              </a:lnSpc>
              <a:spcBef>
                <a:spcPts val="95"/>
              </a:spcBef>
              <a:buNone/>
            </a:pPr>
            <a:r>
              <a:rPr sz="2750" i="0" spc="-3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Yerel </a:t>
            </a:r>
            <a:r>
              <a:rPr sz="2750" i="0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Yerleştirme, </a:t>
            </a:r>
            <a:r>
              <a:rPr sz="2750" i="0" spc="15" dirty="0">
                <a:latin typeface="Trebuchet MS"/>
                <a:cs typeface="Trebuchet MS"/>
              </a:rPr>
              <a:t>okulların </a:t>
            </a:r>
            <a:r>
              <a:rPr sz="2750" i="0" spc="20" dirty="0">
                <a:latin typeface="Trebuchet MS"/>
                <a:cs typeface="Trebuchet MS"/>
              </a:rPr>
              <a:t>türü, </a:t>
            </a:r>
            <a:r>
              <a:rPr sz="2750" i="0" spc="15" dirty="0">
                <a:latin typeface="Trebuchet MS"/>
                <a:cs typeface="Trebuchet MS"/>
              </a:rPr>
              <a:t>okulların kontenjanı, </a:t>
            </a:r>
            <a:r>
              <a:rPr sz="2750" i="0" spc="10" dirty="0">
                <a:latin typeface="Trebuchet MS"/>
                <a:cs typeface="Trebuchet MS"/>
              </a:rPr>
              <a:t>okulların  </a:t>
            </a:r>
            <a:r>
              <a:rPr sz="2750" i="0" spc="15" dirty="0">
                <a:latin typeface="Trebuchet MS"/>
                <a:cs typeface="Trebuchet MS"/>
              </a:rPr>
              <a:t>bulundukları bölgelere </a:t>
            </a:r>
            <a:r>
              <a:rPr sz="2750" i="0" spc="20" dirty="0">
                <a:latin typeface="Trebuchet MS"/>
                <a:cs typeface="Trebuchet MS"/>
              </a:rPr>
              <a:t>göre oluşturulan </a:t>
            </a:r>
            <a:r>
              <a:rPr sz="2750" b="1" i="1" u="sng" spc="2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ortaöğretim </a:t>
            </a:r>
            <a:r>
              <a:rPr sz="2750" b="1" i="1" u="sng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kayıt </a:t>
            </a:r>
            <a:r>
              <a:rPr sz="2750" b="1" i="1" u="sng" spc="2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alanı </a:t>
            </a:r>
            <a:r>
              <a:rPr sz="2750" b="1" i="1" u="sng" spc="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ile  </a:t>
            </a:r>
            <a:r>
              <a:rPr sz="2750" b="1" i="1" u="sng" spc="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öğrencilerin </a:t>
            </a:r>
            <a:r>
              <a:rPr sz="2750" b="1" i="1" u="sng" spc="-5" dirty="0" err="1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ikamet</a:t>
            </a:r>
            <a:r>
              <a:rPr sz="2750" b="1" i="1" u="sng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50" b="1" i="1" u="sng" spc="5" dirty="0" err="1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adresleri</a:t>
            </a:r>
            <a:r>
              <a:rPr lang="tr-TR" sz="2750" b="1" i="1" u="sng" spc="5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ve </a:t>
            </a:r>
            <a:r>
              <a:rPr sz="2750" b="1" i="1" u="sng" spc="5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okul</a:t>
            </a:r>
            <a:r>
              <a:rPr sz="2750" b="1" i="1" u="sng" spc="5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50" b="1" i="1" u="sng" spc="2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başarı </a:t>
            </a:r>
            <a:r>
              <a:rPr sz="2750" b="1" i="1" u="sng" spc="20" dirty="0" err="1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puanları</a:t>
            </a:r>
            <a:r>
              <a:rPr sz="2750" b="1" i="1" u="sng" spc="2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50" i="0" spc="20" dirty="0" err="1" smtClean="0">
                <a:latin typeface="Trebuchet MS"/>
                <a:cs typeface="Trebuchet MS"/>
              </a:rPr>
              <a:t>gibi</a:t>
            </a:r>
            <a:r>
              <a:rPr sz="2750" i="0" spc="20" dirty="0" smtClean="0">
                <a:latin typeface="Trebuchet MS"/>
                <a:cs typeface="Trebuchet MS"/>
              </a:rPr>
              <a:t> </a:t>
            </a:r>
            <a:r>
              <a:rPr sz="2750" i="0" spc="5" dirty="0">
                <a:latin typeface="Trebuchet MS"/>
                <a:cs typeface="Trebuchet MS"/>
              </a:rPr>
              <a:t>kriterler </a:t>
            </a:r>
            <a:r>
              <a:rPr sz="2750" i="0" spc="20" dirty="0">
                <a:latin typeface="Trebuchet MS"/>
                <a:cs typeface="Trebuchet MS"/>
              </a:rPr>
              <a:t>göz </a:t>
            </a:r>
            <a:r>
              <a:rPr sz="2750" i="0" spc="10" dirty="0">
                <a:latin typeface="Trebuchet MS"/>
                <a:cs typeface="Trebuchet MS"/>
              </a:rPr>
              <a:t>önünde bulundurularak</a:t>
            </a:r>
            <a:r>
              <a:rPr sz="2750" i="0" spc="275" dirty="0">
                <a:latin typeface="Trebuchet MS"/>
                <a:cs typeface="Trebuchet MS"/>
              </a:rPr>
              <a:t> </a:t>
            </a:r>
            <a:r>
              <a:rPr sz="2750" i="0" spc="-5" dirty="0">
                <a:latin typeface="Trebuchet MS"/>
                <a:cs typeface="Trebuchet MS"/>
              </a:rPr>
              <a:t>yapılacaktır.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500" y="457200"/>
            <a:ext cx="701236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4115"/>
              </a:lnSpc>
              <a:spcBef>
                <a:spcPts val="105"/>
              </a:spcBef>
            </a:pPr>
            <a:r>
              <a:rPr sz="3600" b="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TERCİH</a:t>
            </a:r>
            <a:r>
              <a:rPr sz="3600" b="0" spc="-8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İŞLEMLERİ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algn="ctr">
              <a:lnSpc>
                <a:spcPts val="4115"/>
              </a:lnSpc>
            </a:pPr>
            <a:r>
              <a:rPr sz="3600" b="0" spc="-8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Yerel </a:t>
            </a:r>
            <a:r>
              <a:rPr sz="3600" b="0" spc="-4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Yerleştirme </a:t>
            </a:r>
            <a:r>
              <a:rPr sz="3600" b="0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Nasıl</a:t>
            </a:r>
            <a:r>
              <a:rPr sz="3600" b="0" spc="13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b="0" spc="-1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Olacak?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7900" y="2286000"/>
            <a:ext cx="4419600" cy="2505075"/>
            <a:chOff x="523870" y="2533708"/>
            <a:chExt cx="5057775" cy="3724275"/>
          </a:xfrm>
        </p:grpSpPr>
        <p:sp>
          <p:nvSpPr>
            <p:cNvPr id="4" name="object 4"/>
            <p:cNvSpPr/>
            <p:nvPr/>
          </p:nvSpPr>
          <p:spPr>
            <a:xfrm>
              <a:off x="528637" y="2538475"/>
              <a:ext cx="3476688" cy="37146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637" y="2538475"/>
              <a:ext cx="3477260" cy="3714750"/>
            </a:xfrm>
            <a:custGeom>
              <a:avLst/>
              <a:gdLst/>
              <a:ahLst/>
              <a:cxnLst/>
              <a:rect l="l" t="t" r="r" b="b"/>
              <a:pathLst>
                <a:path w="3477260" h="3714750">
                  <a:moveTo>
                    <a:pt x="0" y="0"/>
                  </a:moveTo>
                  <a:lnTo>
                    <a:pt x="3476688" y="0"/>
                  </a:lnTo>
                  <a:lnTo>
                    <a:pt x="3476688" y="3552393"/>
                  </a:lnTo>
                  <a:lnTo>
                    <a:pt x="1971230" y="3552393"/>
                  </a:lnTo>
                  <a:lnTo>
                    <a:pt x="1971230" y="3562794"/>
                  </a:lnTo>
                  <a:lnTo>
                    <a:pt x="1738312" y="3714686"/>
                  </a:lnTo>
                  <a:lnTo>
                    <a:pt x="1505394" y="3562794"/>
                  </a:lnTo>
                  <a:lnTo>
                    <a:pt x="1505394" y="3552393"/>
                  </a:lnTo>
                  <a:lnTo>
                    <a:pt x="0" y="3552393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D56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499" y="2590799"/>
              <a:ext cx="771525" cy="742950"/>
            </a:xfrm>
            <a:custGeom>
              <a:avLst/>
              <a:gdLst/>
              <a:ahLst/>
              <a:cxnLst/>
              <a:rect l="l" t="t" r="r" b="b"/>
              <a:pathLst>
                <a:path w="771525" h="742950">
                  <a:moveTo>
                    <a:pt x="385825" y="0"/>
                  </a:moveTo>
                  <a:lnTo>
                    <a:pt x="337424" y="2895"/>
                  </a:lnTo>
                  <a:lnTo>
                    <a:pt x="290818" y="11348"/>
                  </a:lnTo>
                  <a:lnTo>
                    <a:pt x="246369" y="25011"/>
                  </a:lnTo>
                  <a:lnTo>
                    <a:pt x="204438" y="43534"/>
                  </a:lnTo>
                  <a:lnTo>
                    <a:pt x="165386" y="66570"/>
                  </a:lnTo>
                  <a:lnTo>
                    <a:pt x="129575" y="93770"/>
                  </a:lnTo>
                  <a:lnTo>
                    <a:pt x="97366" y="124785"/>
                  </a:lnTo>
                  <a:lnTo>
                    <a:pt x="69121" y="159267"/>
                  </a:lnTo>
                  <a:lnTo>
                    <a:pt x="45201" y="196867"/>
                  </a:lnTo>
                  <a:lnTo>
                    <a:pt x="25968" y="237236"/>
                  </a:lnTo>
                  <a:lnTo>
                    <a:pt x="11782" y="280026"/>
                  </a:lnTo>
                  <a:lnTo>
                    <a:pt x="3005" y="324888"/>
                  </a:lnTo>
                  <a:lnTo>
                    <a:pt x="0" y="371475"/>
                  </a:lnTo>
                  <a:lnTo>
                    <a:pt x="3005" y="418061"/>
                  </a:lnTo>
                  <a:lnTo>
                    <a:pt x="11782" y="462923"/>
                  </a:lnTo>
                  <a:lnTo>
                    <a:pt x="25968" y="505713"/>
                  </a:lnTo>
                  <a:lnTo>
                    <a:pt x="45201" y="546082"/>
                  </a:lnTo>
                  <a:lnTo>
                    <a:pt x="69121" y="583682"/>
                  </a:lnTo>
                  <a:lnTo>
                    <a:pt x="97366" y="618164"/>
                  </a:lnTo>
                  <a:lnTo>
                    <a:pt x="129575" y="649179"/>
                  </a:lnTo>
                  <a:lnTo>
                    <a:pt x="165386" y="676379"/>
                  </a:lnTo>
                  <a:lnTo>
                    <a:pt x="204438" y="699415"/>
                  </a:lnTo>
                  <a:lnTo>
                    <a:pt x="246369" y="717938"/>
                  </a:lnTo>
                  <a:lnTo>
                    <a:pt x="290818" y="731601"/>
                  </a:lnTo>
                  <a:lnTo>
                    <a:pt x="337424" y="740054"/>
                  </a:lnTo>
                  <a:lnTo>
                    <a:pt x="385825" y="742950"/>
                  </a:lnTo>
                  <a:lnTo>
                    <a:pt x="434200" y="740054"/>
                  </a:lnTo>
                  <a:lnTo>
                    <a:pt x="480783" y="731601"/>
                  </a:lnTo>
                  <a:lnTo>
                    <a:pt x="525213" y="717938"/>
                  </a:lnTo>
                  <a:lnTo>
                    <a:pt x="567128" y="699415"/>
                  </a:lnTo>
                  <a:lnTo>
                    <a:pt x="606168" y="676379"/>
                  </a:lnTo>
                  <a:lnTo>
                    <a:pt x="641969" y="649179"/>
                  </a:lnTo>
                  <a:lnTo>
                    <a:pt x="674170" y="618164"/>
                  </a:lnTo>
                  <a:lnTo>
                    <a:pt x="702410" y="583682"/>
                  </a:lnTo>
                  <a:lnTo>
                    <a:pt x="726327" y="546082"/>
                  </a:lnTo>
                  <a:lnTo>
                    <a:pt x="745558" y="505713"/>
                  </a:lnTo>
                  <a:lnTo>
                    <a:pt x="759743" y="462923"/>
                  </a:lnTo>
                  <a:lnTo>
                    <a:pt x="768519" y="418061"/>
                  </a:lnTo>
                  <a:lnTo>
                    <a:pt x="771525" y="371475"/>
                  </a:lnTo>
                  <a:lnTo>
                    <a:pt x="768519" y="324888"/>
                  </a:lnTo>
                  <a:lnTo>
                    <a:pt x="759743" y="280026"/>
                  </a:lnTo>
                  <a:lnTo>
                    <a:pt x="745558" y="237236"/>
                  </a:lnTo>
                  <a:lnTo>
                    <a:pt x="726327" y="196867"/>
                  </a:lnTo>
                  <a:lnTo>
                    <a:pt x="702410" y="159267"/>
                  </a:lnTo>
                  <a:lnTo>
                    <a:pt x="674170" y="124785"/>
                  </a:lnTo>
                  <a:lnTo>
                    <a:pt x="641969" y="93770"/>
                  </a:lnTo>
                  <a:lnTo>
                    <a:pt x="606168" y="66570"/>
                  </a:lnTo>
                  <a:lnTo>
                    <a:pt x="567128" y="43534"/>
                  </a:lnTo>
                  <a:lnTo>
                    <a:pt x="525213" y="25011"/>
                  </a:lnTo>
                  <a:lnTo>
                    <a:pt x="480783" y="11348"/>
                  </a:lnTo>
                  <a:lnTo>
                    <a:pt x="434200" y="2895"/>
                  </a:lnTo>
                  <a:lnTo>
                    <a:pt x="385825" y="0"/>
                  </a:lnTo>
                  <a:close/>
                </a:path>
              </a:pathLst>
            </a:custGeom>
            <a:solidFill>
              <a:srgbClr val="175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91074" y="3886200"/>
              <a:ext cx="771525" cy="742950"/>
            </a:xfrm>
            <a:custGeom>
              <a:avLst/>
              <a:gdLst/>
              <a:ahLst/>
              <a:cxnLst/>
              <a:rect l="l" t="t" r="r" b="b"/>
              <a:pathLst>
                <a:path w="771525" h="742950">
                  <a:moveTo>
                    <a:pt x="385825" y="0"/>
                  </a:moveTo>
                  <a:lnTo>
                    <a:pt x="337424" y="2895"/>
                  </a:lnTo>
                  <a:lnTo>
                    <a:pt x="290818" y="11348"/>
                  </a:lnTo>
                  <a:lnTo>
                    <a:pt x="246369" y="25011"/>
                  </a:lnTo>
                  <a:lnTo>
                    <a:pt x="204438" y="43534"/>
                  </a:lnTo>
                  <a:lnTo>
                    <a:pt x="165386" y="66570"/>
                  </a:lnTo>
                  <a:lnTo>
                    <a:pt x="129575" y="93770"/>
                  </a:lnTo>
                  <a:lnTo>
                    <a:pt x="97366" y="124785"/>
                  </a:lnTo>
                  <a:lnTo>
                    <a:pt x="69121" y="159267"/>
                  </a:lnTo>
                  <a:lnTo>
                    <a:pt x="45201" y="196867"/>
                  </a:lnTo>
                  <a:lnTo>
                    <a:pt x="25968" y="237236"/>
                  </a:lnTo>
                  <a:lnTo>
                    <a:pt x="11782" y="280026"/>
                  </a:lnTo>
                  <a:lnTo>
                    <a:pt x="3005" y="324888"/>
                  </a:lnTo>
                  <a:lnTo>
                    <a:pt x="0" y="371475"/>
                  </a:lnTo>
                  <a:lnTo>
                    <a:pt x="3005" y="418061"/>
                  </a:lnTo>
                  <a:lnTo>
                    <a:pt x="11782" y="462923"/>
                  </a:lnTo>
                  <a:lnTo>
                    <a:pt x="25968" y="505713"/>
                  </a:lnTo>
                  <a:lnTo>
                    <a:pt x="45201" y="546082"/>
                  </a:lnTo>
                  <a:lnTo>
                    <a:pt x="69121" y="583682"/>
                  </a:lnTo>
                  <a:lnTo>
                    <a:pt x="97366" y="618164"/>
                  </a:lnTo>
                  <a:lnTo>
                    <a:pt x="129575" y="649179"/>
                  </a:lnTo>
                  <a:lnTo>
                    <a:pt x="165386" y="676379"/>
                  </a:lnTo>
                  <a:lnTo>
                    <a:pt x="204438" y="699415"/>
                  </a:lnTo>
                  <a:lnTo>
                    <a:pt x="246369" y="717938"/>
                  </a:lnTo>
                  <a:lnTo>
                    <a:pt x="290818" y="731601"/>
                  </a:lnTo>
                  <a:lnTo>
                    <a:pt x="337424" y="740054"/>
                  </a:lnTo>
                  <a:lnTo>
                    <a:pt x="385825" y="742950"/>
                  </a:lnTo>
                  <a:lnTo>
                    <a:pt x="434200" y="740054"/>
                  </a:lnTo>
                  <a:lnTo>
                    <a:pt x="480783" y="731601"/>
                  </a:lnTo>
                  <a:lnTo>
                    <a:pt x="525213" y="717938"/>
                  </a:lnTo>
                  <a:lnTo>
                    <a:pt x="567128" y="699415"/>
                  </a:lnTo>
                  <a:lnTo>
                    <a:pt x="606168" y="676379"/>
                  </a:lnTo>
                  <a:lnTo>
                    <a:pt x="641969" y="649179"/>
                  </a:lnTo>
                  <a:lnTo>
                    <a:pt x="674170" y="618164"/>
                  </a:lnTo>
                  <a:lnTo>
                    <a:pt x="702410" y="583682"/>
                  </a:lnTo>
                  <a:lnTo>
                    <a:pt x="726327" y="546082"/>
                  </a:lnTo>
                  <a:lnTo>
                    <a:pt x="745558" y="505713"/>
                  </a:lnTo>
                  <a:lnTo>
                    <a:pt x="759743" y="462923"/>
                  </a:lnTo>
                  <a:lnTo>
                    <a:pt x="768519" y="418061"/>
                  </a:lnTo>
                  <a:lnTo>
                    <a:pt x="771525" y="371475"/>
                  </a:lnTo>
                  <a:lnTo>
                    <a:pt x="768519" y="324888"/>
                  </a:lnTo>
                  <a:lnTo>
                    <a:pt x="759743" y="280026"/>
                  </a:lnTo>
                  <a:lnTo>
                    <a:pt x="745558" y="237236"/>
                  </a:lnTo>
                  <a:lnTo>
                    <a:pt x="726327" y="196867"/>
                  </a:lnTo>
                  <a:lnTo>
                    <a:pt x="702410" y="159267"/>
                  </a:lnTo>
                  <a:lnTo>
                    <a:pt x="674170" y="124785"/>
                  </a:lnTo>
                  <a:lnTo>
                    <a:pt x="641969" y="93770"/>
                  </a:lnTo>
                  <a:lnTo>
                    <a:pt x="606168" y="66570"/>
                  </a:lnTo>
                  <a:lnTo>
                    <a:pt x="567128" y="43534"/>
                  </a:lnTo>
                  <a:lnTo>
                    <a:pt x="525213" y="25011"/>
                  </a:lnTo>
                  <a:lnTo>
                    <a:pt x="480783" y="11348"/>
                  </a:lnTo>
                  <a:lnTo>
                    <a:pt x="434200" y="2895"/>
                  </a:lnTo>
                  <a:lnTo>
                    <a:pt x="385825" y="0"/>
                  </a:lnTo>
                  <a:close/>
                </a:path>
              </a:pathLst>
            </a:custGeom>
            <a:solidFill>
              <a:srgbClr val="1B8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0124" y="5324475"/>
              <a:ext cx="771525" cy="752475"/>
            </a:xfrm>
            <a:custGeom>
              <a:avLst/>
              <a:gdLst/>
              <a:ahLst/>
              <a:cxnLst/>
              <a:rect l="l" t="t" r="r" b="b"/>
              <a:pathLst>
                <a:path w="771525" h="752475">
                  <a:moveTo>
                    <a:pt x="385825" y="0"/>
                  </a:moveTo>
                  <a:lnTo>
                    <a:pt x="337424" y="2930"/>
                  </a:lnTo>
                  <a:lnTo>
                    <a:pt x="290818" y="11487"/>
                  </a:lnTo>
                  <a:lnTo>
                    <a:pt x="246369" y="25319"/>
                  </a:lnTo>
                  <a:lnTo>
                    <a:pt x="204438" y="44073"/>
                  </a:lnTo>
                  <a:lnTo>
                    <a:pt x="165386" y="67396"/>
                  </a:lnTo>
                  <a:lnTo>
                    <a:pt x="129575" y="94938"/>
                  </a:lnTo>
                  <a:lnTo>
                    <a:pt x="97366" y="126345"/>
                  </a:lnTo>
                  <a:lnTo>
                    <a:pt x="69121" y="161265"/>
                  </a:lnTo>
                  <a:lnTo>
                    <a:pt x="45201" y="199346"/>
                  </a:lnTo>
                  <a:lnTo>
                    <a:pt x="25968" y="240236"/>
                  </a:lnTo>
                  <a:lnTo>
                    <a:pt x="11782" y="283583"/>
                  </a:lnTo>
                  <a:lnTo>
                    <a:pt x="3005" y="329034"/>
                  </a:lnTo>
                  <a:lnTo>
                    <a:pt x="0" y="376237"/>
                  </a:lnTo>
                  <a:lnTo>
                    <a:pt x="3005" y="423430"/>
                  </a:lnTo>
                  <a:lnTo>
                    <a:pt x="11782" y="468875"/>
                  </a:lnTo>
                  <a:lnTo>
                    <a:pt x="25968" y="512217"/>
                  </a:lnTo>
                  <a:lnTo>
                    <a:pt x="45201" y="553106"/>
                  </a:lnTo>
                  <a:lnTo>
                    <a:pt x="69121" y="591187"/>
                  </a:lnTo>
                  <a:lnTo>
                    <a:pt x="97366" y="626109"/>
                  </a:lnTo>
                  <a:lnTo>
                    <a:pt x="129575" y="657519"/>
                  </a:lnTo>
                  <a:lnTo>
                    <a:pt x="165386" y="685064"/>
                  </a:lnTo>
                  <a:lnTo>
                    <a:pt x="204438" y="708391"/>
                  </a:lnTo>
                  <a:lnTo>
                    <a:pt x="246369" y="727149"/>
                  </a:lnTo>
                  <a:lnTo>
                    <a:pt x="290818" y="740984"/>
                  </a:lnTo>
                  <a:lnTo>
                    <a:pt x="337424" y="749543"/>
                  </a:lnTo>
                  <a:lnTo>
                    <a:pt x="385825" y="752475"/>
                  </a:lnTo>
                  <a:lnTo>
                    <a:pt x="434200" y="749543"/>
                  </a:lnTo>
                  <a:lnTo>
                    <a:pt x="480783" y="740984"/>
                  </a:lnTo>
                  <a:lnTo>
                    <a:pt x="525213" y="727149"/>
                  </a:lnTo>
                  <a:lnTo>
                    <a:pt x="567128" y="708391"/>
                  </a:lnTo>
                  <a:lnTo>
                    <a:pt x="606168" y="685064"/>
                  </a:lnTo>
                  <a:lnTo>
                    <a:pt x="641969" y="657519"/>
                  </a:lnTo>
                  <a:lnTo>
                    <a:pt x="674170" y="626109"/>
                  </a:lnTo>
                  <a:lnTo>
                    <a:pt x="702410" y="591187"/>
                  </a:lnTo>
                  <a:lnTo>
                    <a:pt x="726327" y="553106"/>
                  </a:lnTo>
                  <a:lnTo>
                    <a:pt x="745558" y="512217"/>
                  </a:lnTo>
                  <a:lnTo>
                    <a:pt x="759743" y="468875"/>
                  </a:lnTo>
                  <a:lnTo>
                    <a:pt x="768519" y="423430"/>
                  </a:lnTo>
                  <a:lnTo>
                    <a:pt x="771525" y="376237"/>
                  </a:lnTo>
                  <a:lnTo>
                    <a:pt x="768519" y="329034"/>
                  </a:lnTo>
                  <a:lnTo>
                    <a:pt x="759743" y="283583"/>
                  </a:lnTo>
                  <a:lnTo>
                    <a:pt x="745558" y="240236"/>
                  </a:lnTo>
                  <a:lnTo>
                    <a:pt x="726327" y="199346"/>
                  </a:lnTo>
                  <a:lnTo>
                    <a:pt x="702410" y="161265"/>
                  </a:lnTo>
                  <a:lnTo>
                    <a:pt x="674170" y="126345"/>
                  </a:lnTo>
                  <a:lnTo>
                    <a:pt x="641969" y="94938"/>
                  </a:lnTo>
                  <a:lnTo>
                    <a:pt x="606168" y="67396"/>
                  </a:lnTo>
                  <a:lnTo>
                    <a:pt x="567128" y="44073"/>
                  </a:lnTo>
                  <a:lnTo>
                    <a:pt x="525213" y="25319"/>
                  </a:lnTo>
                  <a:lnTo>
                    <a:pt x="480783" y="11487"/>
                  </a:lnTo>
                  <a:lnTo>
                    <a:pt x="434200" y="2930"/>
                  </a:lnTo>
                  <a:lnTo>
                    <a:pt x="385825" y="0"/>
                  </a:lnTo>
                  <a:close/>
                </a:path>
              </a:pathLst>
            </a:custGeom>
            <a:solidFill>
              <a:srgbClr val="E47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43050" y="3724211"/>
              <a:ext cx="1395349" cy="4619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3788" y="3786886"/>
              <a:ext cx="1266190" cy="337820"/>
            </a:xfrm>
            <a:custGeom>
              <a:avLst/>
              <a:gdLst/>
              <a:ahLst/>
              <a:cxnLst/>
              <a:rect l="l" t="t" r="r" b="b"/>
              <a:pathLst>
                <a:path w="1266189" h="337820">
                  <a:moveTo>
                    <a:pt x="631317" y="0"/>
                  </a:moveTo>
                  <a:lnTo>
                    <a:pt x="622673" y="97"/>
                  </a:lnTo>
                  <a:lnTo>
                    <a:pt x="611790" y="396"/>
                  </a:lnTo>
                  <a:lnTo>
                    <a:pt x="598670" y="910"/>
                  </a:lnTo>
                  <a:lnTo>
                    <a:pt x="551021" y="3311"/>
                  </a:lnTo>
                  <a:lnTo>
                    <a:pt x="547878" y="3428"/>
                  </a:lnTo>
                  <a:lnTo>
                    <a:pt x="547878" y="337312"/>
                  </a:lnTo>
                  <a:lnTo>
                    <a:pt x="593471" y="337312"/>
                  </a:lnTo>
                  <a:lnTo>
                    <a:pt x="593471" y="191643"/>
                  </a:lnTo>
                  <a:lnTo>
                    <a:pt x="691226" y="191643"/>
                  </a:lnTo>
                  <a:lnTo>
                    <a:pt x="686181" y="183641"/>
                  </a:lnTo>
                  <a:lnTo>
                    <a:pt x="699063" y="179403"/>
                  </a:lnTo>
                  <a:lnTo>
                    <a:pt x="711041" y="172783"/>
                  </a:lnTo>
                  <a:lnTo>
                    <a:pt x="722114" y="163782"/>
                  </a:lnTo>
                  <a:lnTo>
                    <a:pt x="729786" y="155194"/>
                  </a:lnTo>
                  <a:lnTo>
                    <a:pt x="625348" y="155194"/>
                  </a:lnTo>
                  <a:lnTo>
                    <a:pt x="617563" y="155051"/>
                  </a:lnTo>
                  <a:lnTo>
                    <a:pt x="609647" y="154622"/>
                  </a:lnTo>
                  <a:lnTo>
                    <a:pt x="601612" y="153908"/>
                  </a:lnTo>
                  <a:lnTo>
                    <a:pt x="593471" y="152907"/>
                  </a:lnTo>
                  <a:lnTo>
                    <a:pt x="593471" y="44450"/>
                  </a:lnTo>
                  <a:lnTo>
                    <a:pt x="602660" y="43449"/>
                  </a:lnTo>
                  <a:lnTo>
                    <a:pt x="610219" y="42735"/>
                  </a:lnTo>
                  <a:lnTo>
                    <a:pt x="616134" y="42306"/>
                  </a:lnTo>
                  <a:lnTo>
                    <a:pt x="620394" y="42163"/>
                  </a:lnTo>
                  <a:lnTo>
                    <a:pt x="735255" y="42163"/>
                  </a:lnTo>
                  <a:lnTo>
                    <a:pt x="721502" y="23923"/>
                  </a:lnTo>
                  <a:lnTo>
                    <a:pt x="683916" y="5978"/>
                  </a:lnTo>
                  <a:lnTo>
                    <a:pt x="631317" y="0"/>
                  </a:lnTo>
                  <a:close/>
                </a:path>
                <a:path w="1266189" h="337820">
                  <a:moveTo>
                    <a:pt x="691226" y="191643"/>
                  </a:moveTo>
                  <a:lnTo>
                    <a:pt x="593471" y="191643"/>
                  </a:lnTo>
                  <a:lnTo>
                    <a:pt x="608851" y="192643"/>
                  </a:lnTo>
                  <a:lnTo>
                    <a:pt x="622030" y="193357"/>
                  </a:lnTo>
                  <a:lnTo>
                    <a:pt x="632993" y="193786"/>
                  </a:lnTo>
                  <a:lnTo>
                    <a:pt x="641731" y="193928"/>
                  </a:lnTo>
                  <a:lnTo>
                    <a:pt x="730885" y="337312"/>
                  </a:lnTo>
                  <a:lnTo>
                    <a:pt x="783082" y="337312"/>
                  </a:lnTo>
                  <a:lnTo>
                    <a:pt x="691226" y="191643"/>
                  </a:lnTo>
                  <a:close/>
                </a:path>
                <a:path w="1266189" h="337820">
                  <a:moveTo>
                    <a:pt x="735255" y="42163"/>
                  </a:moveTo>
                  <a:lnTo>
                    <a:pt x="620394" y="42163"/>
                  </a:lnTo>
                  <a:lnTo>
                    <a:pt x="640564" y="42927"/>
                  </a:lnTo>
                  <a:lnTo>
                    <a:pt x="657828" y="45227"/>
                  </a:lnTo>
                  <a:lnTo>
                    <a:pt x="692455" y="61577"/>
                  </a:lnTo>
                  <a:lnTo>
                    <a:pt x="703707" y="94741"/>
                  </a:lnTo>
                  <a:lnTo>
                    <a:pt x="702540" y="110464"/>
                  </a:lnTo>
                  <a:lnTo>
                    <a:pt x="674300" y="147746"/>
                  </a:lnTo>
                  <a:lnTo>
                    <a:pt x="625348" y="155194"/>
                  </a:lnTo>
                  <a:lnTo>
                    <a:pt x="729786" y="155194"/>
                  </a:lnTo>
                  <a:lnTo>
                    <a:pt x="750373" y="111073"/>
                  </a:lnTo>
                  <a:lnTo>
                    <a:pt x="751586" y="95757"/>
                  </a:lnTo>
                  <a:lnTo>
                    <a:pt x="744063" y="53846"/>
                  </a:lnTo>
                  <a:lnTo>
                    <a:pt x="735255" y="42163"/>
                  </a:lnTo>
                  <a:close/>
                </a:path>
                <a:path w="1266189" h="337820">
                  <a:moveTo>
                    <a:pt x="1115060" y="3428"/>
                  </a:moveTo>
                  <a:lnTo>
                    <a:pt x="1069467" y="3428"/>
                  </a:lnTo>
                  <a:lnTo>
                    <a:pt x="1069467" y="337312"/>
                  </a:lnTo>
                  <a:lnTo>
                    <a:pt x="1265936" y="337312"/>
                  </a:lnTo>
                  <a:lnTo>
                    <a:pt x="1265936" y="296290"/>
                  </a:lnTo>
                  <a:lnTo>
                    <a:pt x="1115060" y="296290"/>
                  </a:lnTo>
                  <a:lnTo>
                    <a:pt x="1115060" y="3428"/>
                  </a:lnTo>
                  <a:close/>
                </a:path>
                <a:path w="1266189" h="337820">
                  <a:moveTo>
                    <a:pt x="1021207" y="3428"/>
                  </a:moveTo>
                  <a:lnTo>
                    <a:pt x="821817" y="3428"/>
                  </a:lnTo>
                  <a:lnTo>
                    <a:pt x="821817" y="337312"/>
                  </a:lnTo>
                  <a:lnTo>
                    <a:pt x="1018667" y="337312"/>
                  </a:lnTo>
                  <a:lnTo>
                    <a:pt x="1018667" y="296290"/>
                  </a:lnTo>
                  <a:lnTo>
                    <a:pt x="867410" y="296290"/>
                  </a:lnTo>
                  <a:lnTo>
                    <a:pt x="867410" y="175894"/>
                  </a:lnTo>
                  <a:lnTo>
                    <a:pt x="977646" y="175894"/>
                  </a:lnTo>
                  <a:lnTo>
                    <a:pt x="977646" y="137159"/>
                  </a:lnTo>
                  <a:lnTo>
                    <a:pt x="867410" y="137159"/>
                  </a:lnTo>
                  <a:lnTo>
                    <a:pt x="867410" y="44450"/>
                  </a:lnTo>
                  <a:lnTo>
                    <a:pt x="1021207" y="44450"/>
                  </a:lnTo>
                  <a:lnTo>
                    <a:pt x="1021207" y="3428"/>
                  </a:lnTo>
                  <a:close/>
                </a:path>
                <a:path w="1266189" h="337820">
                  <a:moveTo>
                    <a:pt x="497331" y="3428"/>
                  </a:moveTo>
                  <a:lnTo>
                    <a:pt x="297942" y="3428"/>
                  </a:lnTo>
                  <a:lnTo>
                    <a:pt x="297942" y="337312"/>
                  </a:lnTo>
                  <a:lnTo>
                    <a:pt x="494792" y="337312"/>
                  </a:lnTo>
                  <a:lnTo>
                    <a:pt x="494792" y="296290"/>
                  </a:lnTo>
                  <a:lnTo>
                    <a:pt x="343535" y="296290"/>
                  </a:lnTo>
                  <a:lnTo>
                    <a:pt x="343535" y="175894"/>
                  </a:lnTo>
                  <a:lnTo>
                    <a:pt x="453771" y="175894"/>
                  </a:lnTo>
                  <a:lnTo>
                    <a:pt x="453771" y="137159"/>
                  </a:lnTo>
                  <a:lnTo>
                    <a:pt x="343535" y="137159"/>
                  </a:lnTo>
                  <a:lnTo>
                    <a:pt x="343535" y="44450"/>
                  </a:lnTo>
                  <a:lnTo>
                    <a:pt x="497331" y="44450"/>
                  </a:lnTo>
                  <a:lnTo>
                    <a:pt x="497331" y="3428"/>
                  </a:lnTo>
                  <a:close/>
                </a:path>
                <a:path w="1266189" h="337820">
                  <a:moveTo>
                    <a:pt x="46990" y="3428"/>
                  </a:moveTo>
                  <a:lnTo>
                    <a:pt x="0" y="3428"/>
                  </a:lnTo>
                  <a:lnTo>
                    <a:pt x="107568" y="187832"/>
                  </a:lnTo>
                  <a:lnTo>
                    <a:pt x="107568" y="337312"/>
                  </a:lnTo>
                  <a:lnTo>
                    <a:pt x="153162" y="337312"/>
                  </a:lnTo>
                  <a:lnTo>
                    <a:pt x="153162" y="187832"/>
                  </a:lnTo>
                  <a:lnTo>
                    <a:pt x="175576" y="149225"/>
                  </a:lnTo>
                  <a:lnTo>
                    <a:pt x="130175" y="149225"/>
                  </a:lnTo>
                  <a:lnTo>
                    <a:pt x="46990" y="3428"/>
                  </a:lnTo>
                  <a:close/>
                </a:path>
                <a:path w="1266189" h="337820">
                  <a:moveTo>
                    <a:pt x="260223" y="3428"/>
                  </a:moveTo>
                  <a:lnTo>
                    <a:pt x="213360" y="3428"/>
                  </a:lnTo>
                  <a:lnTo>
                    <a:pt x="130175" y="149225"/>
                  </a:lnTo>
                  <a:lnTo>
                    <a:pt x="175576" y="149225"/>
                  </a:lnTo>
                  <a:lnTo>
                    <a:pt x="260223" y="3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7734" y="3819525"/>
              <a:ext cx="129285" cy="132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3788" y="3786886"/>
              <a:ext cx="1266190" cy="337820"/>
            </a:xfrm>
            <a:custGeom>
              <a:avLst/>
              <a:gdLst/>
              <a:ahLst/>
              <a:cxnLst/>
              <a:rect l="l" t="t" r="r" b="b"/>
              <a:pathLst>
                <a:path w="1266189" h="337820">
                  <a:moveTo>
                    <a:pt x="1069467" y="3428"/>
                  </a:moveTo>
                  <a:lnTo>
                    <a:pt x="1115060" y="3428"/>
                  </a:lnTo>
                  <a:lnTo>
                    <a:pt x="1115060" y="296290"/>
                  </a:lnTo>
                  <a:lnTo>
                    <a:pt x="1265936" y="296290"/>
                  </a:lnTo>
                  <a:lnTo>
                    <a:pt x="1265936" y="337312"/>
                  </a:lnTo>
                  <a:lnTo>
                    <a:pt x="1069467" y="337312"/>
                  </a:lnTo>
                  <a:lnTo>
                    <a:pt x="1069467" y="3428"/>
                  </a:lnTo>
                  <a:close/>
                </a:path>
                <a:path w="1266189" h="337820">
                  <a:moveTo>
                    <a:pt x="821817" y="3428"/>
                  </a:moveTo>
                  <a:lnTo>
                    <a:pt x="1021207" y="3428"/>
                  </a:lnTo>
                  <a:lnTo>
                    <a:pt x="1021207" y="44450"/>
                  </a:lnTo>
                  <a:lnTo>
                    <a:pt x="867410" y="44450"/>
                  </a:lnTo>
                  <a:lnTo>
                    <a:pt x="867410" y="137159"/>
                  </a:lnTo>
                  <a:lnTo>
                    <a:pt x="977646" y="137159"/>
                  </a:lnTo>
                  <a:lnTo>
                    <a:pt x="977646" y="175894"/>
                  </a:lnTo>
                  <a:lnTo>
                    <a:pt x="867410" y="175894"/>
                  </a:lnTo>
                  <a:lnTo>
                    <a:pt x="867410" y="296290"/>
                  </a:lnTo>
                  <a:lnTo>
                    <a:pt x="1018667" y="296290"/>
                  </a:lnTo>
                  <a:lnTo>
                    <a:pt x="1018667" y="337312"/>
                  </a:lnTo>
                  <a:lnTo>
                    <a:pt x="821817" y="337312"/>
                  </a:lnTo>
                  <a:lnTo>
                    <a:pt x="821817" y="3428"/>
                  </a:lnTo>
                  <a:close/>
                </a:path>
                <a:path w="1266189" h="337820">
                  <a:moveTo>
                    <a:pt x="297942" y="3428"/>
                  </a:moveTo>
                  <a:lnTo>
                    <a:pt x="497331" y="3428"/>
                  </a:lnTo>
                  <a:lnTo>
                    <a:pt x="497331" y="44450"/>
                  </a:lnTo>
                  <a:lnTo>
                    <a:pt x="343535" y="44450"/>
                  </a:lnTo>
                  <a:lnTo>
                    <a:pt x="343535" y="137159"/>
                  </a:lnTo>
                  <a:lnTo>
                    <a:pt x="453771" y="137159"/>
                  </a:lnTo>
                  <a:lnTo>
                    <a:pt x="453771" y="175894"/>
                  </a:lnTo>
                  <a:lnTo>
                    <a:pt x="343535" y="175894"/>
                  </a:lnTo>
                  <a:lnTo>
                    <a:pt x="343535" y="296290"/>
                  </a:lnTo>
                  <a:lnTo>
                    <a:pt x="494792" y="296290"/>
                  </a:lnTo>
                  <a:lnTo>
                    <a:pt x="494792" y="337312"/>
                  </a:lnTo>
                  <a:lnTo>
                    <a:pt x="297942" y="337312"/>
                  </a:lnTo>
                  <a:lnTo>
                    <a:pt x="297942" y="3428"/>
                  </a:lnTo>
                  <a:close/>
                </a:path>
                <a:path w="1266189" h="337820">
                  <a:moveTo>
                    <a:pt x="0" y="3428"/>
                  </a:moveTo>
                  <a:lnTo>
                    <a:pt x="46990" y="3428"/>
                  </a:lnTo>
                  <a:lnTo>
                    <a:pt x="130175" y="149225"/>
                  </a:lnTo>
                  <a:lnTo>
                    <a:pt x="213360" y="3428"/>
                  </a:lnTo>
                  <a:lnTo>
                    <a:pt x="260223" y="3428"/>
                  </a:lnTo>
                  <a:lnTo>
                    <a:pt x="153162" y="187832"/>
                  </a:lnTo>
                  <a:lnTo>
                    <a:pt x="153162" y="337312"/>
                  </a:lnTo>
                  <a:lnTo>
                    <a:pt x="107568" y="337312"/>
                  </a:lnTo>
                  <a:lnTo>
                    <a:pt x="107568" y="187832"/>
                  </a:lnTo>
                  <a:lnTo>
                    <a:pt x="0" y="3428"/>
                  </a:lnTo>
                  <a:close/>
                </a:path>
                <a:path w="1266189" h="337820">
                  <a:moveTo>
                    <a:pt x="631317" y="0"/>
                  </a:moveTo>
                  <a:lnTo>
                    <a:pt x="683916" y="5978"/>
                  </a:lnTo>
                  <a:lnTo>
                    <a:pt x="721502" y="23923"/>
                  </a:lnTo>
                  <a:lnTo>
                    <a:pt x="744063" y="53846"/>
                  </a:lnTo>
                  <a:lnTo>
                    <a:pt x="751586" y="95757"/>
                  </a:lnTo>
                  <a:lnTo>
                    <a:pt x="750373" y="111073"/>
                  </a:lnTo>
                  <a:lnTo>
                    <a:pt x="732282" y="152400"/>
                  </a:lnTo>
                  <a:lnTo>
                    <a:pt x="699063" y="179403"/>
                  </a:lnTo>
                  <a:lnTo>
                    <a:pt x="686181" y="183641"/>
                  </a:lnTo>
                  <a:lnTo>
                    <a:pt x="783082" y="337312"/>
                  </a:lnTo>
                  <a:lnTo>
                    <a:pt x="730885" y="337312"/>
                  </a:lnTo>
                  <a:lnTo>
                    <a:pt x="641731" y="193928"/>
                  </a:lnTo>
                  <a:lnTo>
                    <a:pt x="632993" y="193786"/>
                  </a:lnTo>
                  <a:lnTo>
                    <a:pt x="622030" y="193357"/>
                  </a:lnTo>
                  <a:lnTo>
                    <a:pt x="608851" y="192643"/>
                  </a:lnTo>
                  <a:lnTo>
                    <a:pt x="593471" y="191643"/>
                  </a:lnTo>
                  <a:lnTo>
                    <a:pt x="593471" y="337312"/>
                  </a:lnTo>
                  <a:lnTo>
                    <a:pt x="547878" y="337312"/>
                  </a:lnTo>
                  <a:lnTo>
                    <a:pt x="547878" y="3428"/>
                  </a:lnTo>
                  <a:lnTo>
                    <a:pt x="551021" y="3311"/>
                  </a:lnTo>
                  <a:lnTo>
                    <a:pt x="557974" y="2968"/>
                  </a:lnTo>
                  <a:lnTo>
                    <a:pt x="568737" y="2411"/>
                  </a:lnTo>
                  <a:lnTo>
                    <a:pt x="583311" y="1650"/>
                  </a:lnTo>
                  <a:lnTo>
                    <a:pt x="598670" y="910"/>
                  </a:lnTo>
                  <a:lnTo>
                    <a:pt x="611790" y="396"/>
                  </a:lnTo>
                  <a:lnTo>
                    <a:pt x="622673" y="97"/>
                  </a:lnTo>
                  <a:lnTo>
                    <a:pt x="63131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0100" y="4200461"/>
              <a:ext cx="2881376" cy="652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326" y="4261866"/>
              <a:ext cx="2764269" cy="5374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97500" y="2286001"/>
            <a:ext cx="7620000" cy="184999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3975" algn="just">
              <a:lnSpc>
                <a:spcPct val="100000"/>
              </a:lnSpc>
              <a:spcBef>
                <a:spcPts val="365"/>
              </a:spcBef>
            </a:pPr>
            <a:r>
              <a:rPr sz="1800" b="1" spc="-10" dirty="0">
                <a:solidFill>
                  <a:srgbClr val="175F6E"/>
                </a:solidFill>
                <a:latin typeface="Trebuchet MS"/>
                <a:cs typeface="Trebuchet MS"/>
              </a:rPr>
              <a:t>ZORUNLU</a:t>
            </a:r>
            <a:endParaRPr sz="1800">
              <a:latin typeface="Trebuchet MS"/>
              <a:cs typeface="Trebuchet MS"/>
            </a:endParaRPr>
          </a:p>
          <a:p>
            <a:pPr marL="53975" marR="212090" algn="just">
              <a:lnSpc>
                <a:spcPct val="100899"/>
              </a:lnSpc>
              <a:spcBef>
                <a:spcPts val="250"/>
              </a:spcBef>
              <a:tabLst>
                <a:tab pos="1741170" algn="l"/>
              </a:tabLst>
            </a:pP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Tüm</a:t>
            </a:r>
            <a:r>
              <a:rPr sz="1800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öğrenciler	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ilk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olarak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yerleştirme ile  </a:t>
            </a:r>
            <a:r>
              <a:rPr sz="1800" spc="-10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1800" spc="10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okul tercihinde bulunmak  </a:t>
            </a:r>
            <a:r>
              <a:rPr sz="1800" spc="-35" dirty="0">
                <a:solidFill>
                  <a:srgbClr val="001F5F"/>
                </a:solidFill>
                <a:latin typeface="Trebuchet MS"/>
                <a:cs typeface="Trebuchet MS"/>
              </a:rPr>
              <a:t>zorundadır.</a:t>
            </a:r>
            <a:endParaRPr sz="1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85"/>
              </a:spcBef>
            </a:pPr>
            <a:r>
              <a:rPr sz="1800" b="1" dirty="0">
                <a:solidFill>
                  <a:srgbClr val="1B842A"/>
                </a:solidFill>
                <a:latin typeface="Trebuchet MS"/>
                <a:cs typeface="Trebuchet MS"/>
              </a:rPr>
              <a:t>5</a:t>
            </a:r>
            <a:r>
              <a:rPr sz="1800" b="1" spc="-30" dirty="0">
                <a:solidFill>
                  <a:srgbClr val="1B842A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1B842A"/>
                </a:solidFill>
                <a:latin typeface="Trebuchet MS"/>
                <a:cs typeface="Trebuchet MS"/>
              </a:rPr>
              <a:t>TERCİH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899"/>
              </a:lnSpc>
              <a:spcBef>
                <a:spcPts val="245"/>
              </a:spcBef>
              <a:tabLst>
                <a:tab pos="679450" algn="l"/>
                <a:tab pos="850900" algn="l"/>
                <a:tab pos="1689735" algn="l"/>
                <a:tab pos="2338070" algn="l"/>
                <a:tab pos="3034030" algn="l"/>
                <a:tab pos="3949065" algn="l"/>
                <a:tab pos="4120515" algn="l"/>
                <a:tab pos="4359275" algn="l"/>
                <a:tab pos="4635500" algn="l"/>
              </a:tabLst>
            </a:pPr>
            <a:r>
              <a:rPr sz="1600" spc="-35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spc="-3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l	</a:t>
            </a:r>
            <a:r>
              <a:rPr sz="1600" spc="-204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spc="-3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le</a:t>
            </a:r>
            <a:r>
              <a:rPr sz="1600" spc="15" dirty="0">
                <a:solidFill>
                  <a:srgbClr val="001F5F"/>
                </a:solidFill>
                <a:latin typeface="Trebuchet MS"/>
                <a:cs typeface="Trebuchet MS"/>
              </a:rPr>
              <a:t>ş</a:t>
            </a:r>
            <a:r>
              <a:rPr sz="1600" spc="3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1600" spc="-3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1600" spc="-5" dirty="0">
                <a:solidFill>
                  <a:srgbClr val="001F5F"/>
                </a:solidFill>
                <a:latin typeface="Trebuchet MS"/>
                <a:cs typeface="Trebuchet MS"/>
              </a:rPr>
              <a:t>me</a:t>
            </a:r>
            <a:r>
              <a:rPr sz="1600" spc="-35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,	</a:t>
            </a:r>
            <a:r>
              <a:rPr sz="1600" spc="3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spc="-3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ci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hle</a:t>
            </a:r>
            <a:r>
              <a:rPr sz="1600" spc="-3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1600" spc="5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1600" spc="-10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1600" spc="-30" dirty="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1600" spc="65" dirty="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dirty="0">
                <a:solidFill>
                  <a:srgbClr val="001F5F"/>
                </a:solidFill>
                <a:latin typeface="Trebuchet MS"/>
                <a:cs typeface="Trebuchet MS"/>
              </a:rPr>
              <a:t>n	</a:t>
            </a:r>
            <a:r>
              <a:rPr sz="1600" spc="5" dirty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600" dirty="0">
                <a:solidFill>
                  <a:srgbClr val="C00000"/>
                </a:solidFill>
                <a:latin typeface="Trebuchet MS"/>
                <a:cs typeface="Trebuchet MS"/>
              </a:rPr>
              <a:t>k	3	</a:t>
            </a:r>
            <a:r>
              <a:rPr sz="1600" spc="10" dirty="0">
                <a:solidFill>
                  <a:srgbClr val="C00000"/>
                </a:solidFill>
                <a:latin typeface="Trebuchet MS"/>
                <a:cs typeface="Trebuchet MS"/>
              </a:rPr>
              <a:t>(</a:t>
            </a:r>
            <a:r>
              <a:rPr sz="1600" spc="-10" dirty="0">
                <a:solidFill>
                  <a:srgbClr val="C00000"/>
                </a:solidFill>
                <a:latin typeface="Trebuchet MS"/>
                <a:cs typeface="Trebuchet MS"/>
              </a:rPr>
              <a:t>ü</a:t>
            </a:r>
            <a:r>
              <a:rPr sz="1600" spc="5" dirty="0">
                <a:solidFill>
                  <a:srgbClr val="C00000"/>
                </a:solidFill>
                <a:latin typeface="Trebuchet MS"/>
                <a:cs typeface="Trebuchet MS"/>
              </a:rPr>
              <a:t>ç</a:t>
            </a:r>
            <a:r>
              <a:rPr sz="1600">
                <a:solidFill>
                  <a:srgbClr val="C00000"/>
                </a:solidFill>
                <a:latin typeface="Trebuchet MS"/>
                <a:cs typeface="Trebuchet MS"/>
              </a:rPr>
              <a:t>)  </a:t>
            </a:r>
            <a:r>
              <a:rPr sz="1600" spc="5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sz="1600" spc="-10">
                <a:solidFill>
                  <a:srgbClr val="001F5F"/>
                </a:solidFill>
                <a:latin typeface="Trebuchet MS"/>
                <a:cs typeface="Trebuchet MS"/>
              </a:rPr>
              <a:t>kul</a:t>
            </a:r>
            <a:r>
              <a:rPr sz="1600">
                <a:solidFill>
                  <a:srgbClr val="001F5F"/>
                </a:solidFill>
                <a:latin typeface="Trebuchet MS"/>
                <a:cs typeface="Trebuchet MS"/>
              </a:rPr>
              <a:t>u</a:t>
            </a:r>
            <a:r>
              <a:rPr lang="tr-TR" sz="16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b="1" spc="10">
                <a:solidFill>
                  <a:srgbClr val="C00000"/>
                </a:solidFill>
                <a:latin typeface="Trebuchet MS"/>
                <a:cs typeface="Trebuchet MS"/>
              </a:rPr>
              <a:t>Kay</a:t>
            </a:r>
            <a:r>
              <a:rPr sz="1600" b="1" spc="-15">
                <a:solidFill>
                  <a:srgbClr val="C00000"/>
                </a:solidFill>
                <a:latin typeface="Trebuchet MS"/>
                <a:cs typeface="Trebuchet MS"/>
              </a:rPr>
              <a:t>ı</a:t>
            </a:r>
            <a:r>
              <a:rPr sz="1600" b="1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lang="tr-TR"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2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600" b="1" spc="-10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sz="1600" b="1" spc="1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600" b="1" spc="-15">
                <a:solidFill>
                  <a:srgbClr val="C00000"/>
                </a:solidFill>
                <a:latin typeface="Trebuchet MS"/>
                <a:cs typeface="Trebuchet MS"/>
              </a:rPr>
              <a:t>nın</a:t>
            </a:r>
            <a:r>
              <a:rPr sz="1600" b="1">
                <a:solidFill>
                  <a:srgbClr val="C00000"/>
                </a:solidFill>
                <a:latin typeface="Trebuchet MS"/>
                <a:cs typeface="Trebuchet MS"/>
              </a:rPr>
              <a:t>d</a:t>
            </a:r>
            <a:r>
              <a:rPr sz="1600" b="1" spc="15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1600" b="1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lang="tr-TR" sz="1600" b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spc="-25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1600" spc="1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 spc="-20">
                <a:solidFill>
                  <a:srgbClr val="001F5F"/>
                </a:solidFill>
                <a:latin typeface="Trebuchet MS"/>
                <a:cs typeface="Trebuchet MS"/>
              </a:rPr>
              <a:t>ç</a:t>
            </a:r>
            <a:r>
              <a:rPr sz="1600" spc="25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z="1600" spc="10">
                <a:solidFill>
                  <a:srgbClr val="001F5F"/>
                </a:solidFill>
                <a:latin typeface="Trebuchet MS"/>
                <a:cs typeface="Trebuchet MS"/>
              </a:rPr>
              <a:t>e</a:t>
            </a:r>
            <a:r>
              <a:rPr sz="1600">
                <a:solidFill>
                  <a:srgbClr val="001F5F"/>
                </a:solidFill>
                <a:latin typeface="Trebuchet MS"/>
                <a:cs typeface="Trebuchet MS"/>
              </a:rPr>
              <a:t>k</a:t>
            </a:r>
            <a:r>
              <a:rPr lang="tr-TR" sz="1600" b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600" spc="-10">
                <a:solidFill>
                  <a:srgbClr val="001F5F"/>
                </a:solidFill>
                <a:latin typeface="Trebuchet MS"/>
                <a:cs typeface="Trebuchet MS"/>
              </a:rPr>
              <a:t>k</a:t>
            </a:r>
            <a:r>
              <a:rPr sz="1600" spc="25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1600" spc="5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1600" spc="-30">
                <a:solidFill>
                  <a:srgbClr val="001F5F"/>
                </a:solidFill>
                <a:latin typeface="Trebuchet MS"/>
                <a:cs typeface="Trebuchet MS"/>
              </a:rPr>
              <a:t>d</a:t>
            </a:r>
            <a:r>
              <a:rPr sz="1600" spc="5">
                <a:solidFill>
                  <a:srgbClr val="001F5F"/>
                </a:solidFill>
                <a:latin typeface="Trebuchet MS"/>
                <a:cs typeface="Trebuchet MS"/>
              </a:rPr>
              <a:t>ıy</a:t>
            </a:r>
            <a:r>
              <a:rPr sz="1600" spc="-10">
                <a:solidFill>
                  <a:srgbClr val="001F5F"/>
                </a:solidFill>
                <a:latin typeface="Trebuchet MS"/>
                <a:cs typeface="Trebuchet MS"/>
              </a:rPr>
              <a:t>l</a:t>
            </a:r>
            <a:r>
              <a:rPr sz="1600" spc="25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1600">
                <a:solidFill>
                  <a:srgbClr val="001F5F"/>
                </a:solidFill>
                <a:latin typeface="Trebuchet MS"/>
                <a:cs typeface="Trebuchet MS"/>
              </a:rPr>
              <a:t>,</a:t>
            </a:r>
            <a:r>
              <a:rPr lang="tr-TR" sz="1600" dirty="0">
                <a:solidFill>
                  <a:srgbClr val="001F5F"/>
                </a:solidFill>
                <a:latin typeface="Trebuchet MS"/>
                <a:cs typeface="Trebuchet MS"/>
              </a:rPr>
              <a:t> öğrenciler en fazla </a:t>
            </a:r>
            <a:r>
              <a:rPr lang="tr-TR" sz="160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5(beş) okul</a:t>
            </a:r>
            <a:r>
              <a:rPr lang="tr-TR" sz="1600" dirty="0">
                <a:solidFill>
                  <a:srgbClr val="002060"/>
                </a:solidFill>
                <a:latin typeface="Trebuchet MS"/>
                <a:cs typeface="Trebuchet MS"/>
              </a:rPr>
              <a:t> tercihinde bulunabileceklerdir.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7500" y="4191000"/>
            <a:ext cx="7162800" cy="5697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80"/>
              </a:spcBef>
            </a:pPr>
            <a:r>
              <a:rPr sz="1800" spc="-25" dirty="0">
                <a:solidFill>
                  <a:srgbClr val="C00000"/>
                </a:solidFill>
                <a:latin typeface="Trebuchet MS"/>
                <a:cs typeface="Trebuchet MS"/>
              </a:rPr>
              <a:t>Aynı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okul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türünden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(Anadolu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Lisesi,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Meslekî </a:t>
            </a:r>
            <a:r>
              <a:rPr sz="1800" spc="15" dirty="0">
                <a:solidFill>
                  <a:srgbClr val="001F5F"/>
                </a:solidFill>
                <a:latin typeface="Trebuchet MS"/>
                <a:cs typeface="Trebuchet MS"/>
              </a:rPr>
              <a:t>ve  </a:t>
            </a:r>
            <a:r>
              <a:rPr sz="1800" spc="-45" dirty="0">
                <a:solidFill>
                  <a:srgbClr val="001F5F"/>
                </a:solidFill>
                <a:latin typeface="Trebuchet MS"/>
                <a:cs typeface="Trebuchet MS"/>
              </a:rPr>
              <a:t>Teknik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Anadolu </a:t>
            </a:r>
            <a:r>
              <a:rPr sz="1800" spc="5" dirty="0">
                <a:solidFill>
                  <a:srgbClr val="001F5F"/>
                </a:solidFill>
                <a:latin typeface="Trebuchet MS"/>
                <a:cs typeface="Trebuchet MS"/>
              </a:rPr>
              <a:t>Lisesi,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Anadolu </a:t>
            </a:r>
            <a:r>
              <a:rPr sz="1800" spc="10" dirty="0">
                <a:solidFill>
                  <a:srgbClr val="001F5F"/>
                </a:solidFill>
                <a:latin typeface="Trebuchet MS"/>
                <a:cs typeface="Trebuchet MS"/>
              </a:rPr>
              <a:t>İmam </a:t>
            </a:r>
            <a:r>
              <a:rPr sz="1800" spc="15" dirty="0">
                <a:solidFill>
                  <a:srgbClr val="001F5F"/>
                </a:solidFill>
                <a:latin typeface="Trebuchet MS"/>
                <a:cs typeface="Trebuchet MS"/>
              </a:rPr>
              <a:t>Hatip 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Lisesi) </a:t>
            </a:r>
            <a:r>
              <a:rPr sz="1800" spc="-5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1800" dirty="0">
                <a:solidFill>
                  <a:srgbClr val="001F5F"/>
                </a:solidFill>
                <a:latin typeface="Trebuchet MS"/>
                <a:cs typeface="Trebuchet MS"/>
              </a:rPr>
              <a:t>fazla </a:t>
            </a:r>
            <a:r>
              <a:rPr sz="1800" dirty="0">
                <a:solidFill>
                  <a:srgbClr val="C00000"/>
                </a:solidFill>
                <a:latin typeface="Trebuchet MS"/>
                <a:cs typeface="Trebuchet MS"/>
              </a:rPr>
              <a:t>3 (üç) </a:t>
            </a:r>
            <a:r>
              <a:rPr sz="1800" spc="-5" dirty="0">
                <a:solidFill>
                  <a:srgbClr val="C00000"/>
                </a:solidFill>
                <a:latin typeface="Trebuchet MS"/>
                <a:cs typeface="Trebuchet MS"/>
              </a:rPr>
              <a:t>okul</a:t>
            </a:r>
            <a:r>
              <a:rPr sz="1800" spc="-1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Trebuchet MS"/>
                <a:cs typeface="Trebuchet MS"/>
              </a:rPr>
              <a:t>seçilebilecektir.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685800"/>
            <a:ext cx="11579505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083050" marR="5080" indent="-4070985">
              <a:lnSpc>
                <a:spcPts val="3910"/>
              </a:lnSpc>
              <a:spcBef>
                <a:spcPts val="575"/>
              </a:spcBef>
            </a:pPr>
            <a:r>
              <a:rPr sz="3600" spc="-50" dirty="0">
                <a:solidFill>
                  <a:srgbClr val="7030A0"/>
                </a:solidFill>
              </a:rPr>
              <a:t>Yerel </a:t>
            </a:r>
            <a:r>
              <a:rPr sz="3600" spc="-25" dirty="0">
                <a:solidFill>
                  <a:srgbClr val="7030A0"/>
                </a:solidFill>
              </a:rPr>
              <a:t>Yerleştirme </a:t>
            </a:r>
            <a:r>
              <a:rPr sz="3600" spc="-55" dirty="0">
                <a:solidFill>
                  <a:srgbClr val="7030A0"/>
                </a:solidFill>
              </a:rPr>
              <a:t>Tercih </a:t>
            </a:r>
            <a:r>
              <a:rPr sz="3600" spc="-15" dirty="0">
                <a:solidFill>
                  <a:srgbClr val="7030A0"/>
                </a:solidFill>
              </a:rPr>
              <a:t>Ekranında</a:t>
            </a:r>
            <a:r>
              <a:rPr sz="3600" spc="-220" dirty="0">
                <a:solidFill>
                  <a:srgbClr val="7030A0"/>
                </a:solidFill>
              </a:rPr>
              <a:t> </a:t>
            </a:r>
            <a:r>
              <a:rPr sz="3600" spc="-5" dirty="0">
                <a:solidFill>
                  <a:srgbClr val="7030A0"/>
                </a:solidFill>
              </a:rPr>
              <a:t>Renklerin  </a:t>
            </a:r>
            <a:r>
              <a:rPr sz="3600" spc="-10" dirty="0">
                <a:solidFill>
                  <a:srgbClr val="7030A0"/>
                </a:solidFill>
              </a:rPr>
              <a:t>Anlamı</a:t>
            </a:r>
            <a:endParaRPr sz="360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900" y="1752601"/>
            <a:ext cx="11681538" cy="401161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5600" marR="7620" indent="-343535" algn="just">
              <a:lnSpc>
                <a:spcPct val="138300"/>
              </a:lnSpc>
              <a:spcBef>
                <a:spcPts val="130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spc="-30" dirty="0">
                <a:solidFill>
                  <a:srgbClr val="4DBD0D"/>
                </a:solidFill>
                <a:latin typeface="Trebuchet MS"/>
                <a:cs typeface="Trebuchet MS"/>
              </a:rPr>
              <a:t>Yeşil </a:t>
            </a:r>
            <a:r>
              <a:rPr sz="2000" b="1" spc="10" dirty="0">
                <a:solidFill>
                  <a:srgbClr val="4DBD0D"/>
                </a:solidFill>
                <a:latin typeface="Trebuchet MS"/>
                <a:cs typeface="Trebuchet MS"/>
              </a:rPr>
              <a:t>renkli </a:t>
            </a:r>
            <a:r>
              <a:rPr sz="2000" b="1" spc="5" dirty="0">
                <a:solidFill>
                  <a:srgbClr val="4DBD0D"/>
                </a:solidFill>
                <a:latin typeface="Trebuchet MS"/>
                <a:cs typeface="Trebuchet MS"/>
              </a:rPr>
              <a:t>“Kayıt </a:t>
            </a:r>
            <a:r>
              <a:rPr sz="2000" b="1" spc="15" dirty="0">
                <a:solidFill>
                  <a:srgbClr val="4DBD0D"/>
                </a:solidFill>
                <a:latin typeface="Trebuchet MS"/>
                <a:cs typeface="Trebuchet MS"/>
              </a:rPr>
              <a:t>Alanında” ibaresi, </a:t>
            </a:r>
            <a:r>
              <a:rPr sz="2000" b="1" spc="10" dirty="0">
                <a:solidFill>
                  <a:srgbClr val="4DBD0D"/>
                </a:solidFill>
                <a:latin typeface="Trebuchet MS"/>
                <a:cs typeface="Trebuchet MS"/>
              </a:rPr>
              <a:t>öğrenci </a:t>
            </a:r>
            <a:r>
              <a:rPr sz="2000" b="1" spc="20" dirty="0">
                <a:solidFill>
                  <a:srgbClr val="4DBD0D"/>
                </a:solidFill>
                <a:latin typeface="Trebuchet MS"/>
                <a:cs typeface="Trebuchet MS"/>
              </a:rPr>
              <a:t>için </a:t>
            </a:r>
            <a:r>
              <a:rPr sz="2000" b="1" spc="5" dirty="0">
                <a:solidFill>
                  <a:srgbClr val="4DBD0D"/>
                </a:solidFill>
                <a:latin typeface="Trebuchet MS"/>
                <a:cs typeface="Trebuchet MS"/>
              </a:rPr>
              <a:t>ikamet </a:t>
            </a:r>
            <a:r>
              <a:rPr sz="2000" b="1" spc="15" dirty="0">
                <a:solidFill>
                  <a:srgbClr val="4DBD0D"/>
                </a:solidFill>
                <a:latin typeface="Trebuchet MS"/>
                <a:cs typeface="Trebuchet MS"/>
              </a:rPr>
              <a:t>adresinin </a:t>
            </a:r>
            <a:r>
              <a:rPr sz="2000" b="1" spc="25" dirty="0">
                <a:solidFill>
                  <a:srgbClr val="4DBD0D"/>
                </a:solidFill>
                <a:latin typeface="Trebuchet MS"/>
                <a:cs typeface="Trebuchet MS"/>
              </a:rPr>
              <a:t>bulunduğu  </a:t>
            </a:r>
            <a:r>
              <a:rPr sz="2000" b="1" spc="15" dirty="0">
                <a:solidFill>
                  <a:srgbClr val="4DBD0D"/>
                </a:solidFill>
                <a:latin typeface="Trebuchet MS"/>
                <a:cs typeface="Trebuchet MS"/>
              </a:rPr>
              <a:t>bölgeye </a:t>
            </a:r>
            <a:r>
              <a:rPr sz="2000" b="1" spc="25" dirty="0">
                <a:solidFill>
                  <a:srgbClr val="4DBD0D"/>
                </a:solidFill>
                <a:latin typeface="Trebuchet MS"/>
                <a:cs typeface="Trebuchet MS"/>
              </a:rPr>
              <a:t>en </a:t>
            </a:r>
            <a:r>
              <a:rPr sz="2000" b="1" spc="5" dirty="0">
                <a:solidFill>
                  <a:srgbClr val="4DBD0D"/>
                </a:solidFill>
                <a:latin typeface="Trebuchet MS"/>
                <a:cs typeface="Trebuchet MS"/>
              </a:rPr>
              <a:t>yakın </a:t>
            </a:r>
            <a:r>
              <a:rPr sz="2000" b="1" dirty="0">
                <a:solidFill>
                  <a:srgbClr val="4DBD0D"/>
                </a:solidFill>
                <a:latin typeface="Trebuchet MS"/>
                <a:cs typeface="Trebuchet MS"/>
              </a:rPr>
              <a:t>ve </a:t>
            </a:r>
            <a:r>
              <a:rPr sz="2000" b="1" spc="10" dirty="0">
                <a:solidFill>
                  <a:srgbClr val="4DBD0D"/>
                </a:solidFill>
                <a:latin typeface="Trebuchet MS"/>
                <a:cs typeface="Trebuchet MS"/>
              </a:rPr>
              <a:t>öğrencinin </a:t>
            </a:r>
            <a:r>
              <a:rPr sz="2000" b="1" spc="25" dirty="0">
                <a:solidFill>
                  <a:srgbClr val="4DBD0D"/>
                </a:solidFill>
                <a:latin typeface="Trebuchet MS"/>
                <a:cs typeface="Trebuchet MS"/>
              </a:rPr>
              <a:t>öncelikli </a:t>
            </a:r>
            <a:r>
              <a:rPr sz="2000" b="1" spc="5" dirty="0">
                <a:solidFill>
                  <a:srgbClr val="4DBD0D"/>
                </a:solidFill>
                <a:latin typeface="Trebuchet MS"/>
                <a:cs typeface="Trebuchet MS"/>
              </a:rPr>
              <a:t>yerleşme </a:t>
            </a:r>
            <a:r>
              <a:rPr sz="2000" b="1" dirty="0">
                <a:solidFill>
                  <a:srgbClr val="4DBD0D"/>
                </a:solidFill>
                <a:latin typeface="Trebuchet MS"/>
                <a:cs typeface="Trebuchet MS"/>
              </a:rPr>
              <a:t>hakkı </a:t>
            </a:r>
            <a:r>
              <a:rPr sz="2000" b="1" spc="5" dirty="0">
                <a:solidFill>
                  <a:srgbClr val="4DBD0D"/>
                </a:solidFill>
                <a:latin typeface="Trebuchet MS"/>
                <a:cs typeface="Trebuchet MS"/>
              </a:rPr>
              <a:t>bulunan </a:t>
            </a:r>
            <a:r>
              <a:rPr sz="2000" b="1" spc="10" dirty="0">
                <a:solidFill>
                  <a:srgbClr val="4DBD0D"/>
                </a:solidFill>
                <a:latin typeface="Trebuchet MS"/>
                <a:cs typeface="Trebuchet MS"/>
              </a:rPr>
              <a:t>okulları  </a:t>
            </a:r>
            <a:r>
              <a:rPr sz="2000" b="1" spc="-10" dirty="0">
                <a:solidFill>
                  <a:srgbClr val="4DBD0D"/>
                </a:solidFill>
                <a:latin typeface="Trebuchet MS"/>
                <a:cs typeface="Trebuchet MS"/>
              </a:rPr>
              <a:t>belirtir.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5600" marR="14604" indent="-343535" algn="just">
              <a:lnSpc>
                <a:spcPct val="1368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spc="40" dirty="0">
                <a:solidFill>
                  <a:srgbClr val="001F5F"/>
                </a:solidFill>
                <a:latin typeface="Trebuchet MS"/>
                <a:cs typeface="Trebuchet MS"/>
              </a:rPr>
              <a:t>Mavi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renkli </a:t>
            </a:r>
            <a:r>
              <a:rPr sz="2000" b="1" spc="5" dirty="0">
                <a:solidFill>
                  <a:srgbClr val="001F5F"/>
                </a:solidFill>
                <a:latin typeface="Trebuchet MS"/>
                <a:cs typeface="Trebuchet MS"/>
              </a:rPr>
              <a:t>“Komşu </a:t>
            </a:r>
            <a:r>
              <a:rPr sz="2000" b="1" spc="15" dirty="0">
                <a:solidFill>
                  <a:srgbClr val="001F5F"/>
                </a:solidFill>
                <a:latin typeface="Trebuchet MS"/>
                <a:cs typeface="Trebuchet MS"/>
              </a:rPr>
              <a:t>Kayıt </a:t>
            </a:r>
            <a:r>
              <a:rPr sz="2000" b="1" spc="20" dirty="0">
                <a:solidFill>
                  <a:srgbClr val="001F5F"/>
                </a:solidFill>
                <a:latin typeface="Trebuchet MS"/>
                <a:cs typeface="Trebuchet MS"/>
              </a:rPr>
              <a:t>Alanında” </a:t>
            </a:r>
            <a:r>
              <a:rPr sz="2000" b="1" spc="15" dirty="0">
                <a:solidFill>
                  <a:srgbClr val="001F5F"/>
                </a:solidFill>
                <a:latin typeface="Trebuchet MS"/>
                <a:cs typeface="Trebuchet MS"/>
              </a:rPr>
              <a:t>ibaresi,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2000" b="1" spc="20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ikamet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adresine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göre  </a:t>
            </a:r>
            <a:r>
              <a:rPr sz="2000" b="1" spc="15" dirty="0">
                <a:solidFill>
                  <a:srgbClr val="001F5F"/>
                </a:solidFill>
                <a:latin typeface="Trebuchet MS"/>
                <a:cs typeface="Trebuchet MS"/>
              </a:rPr>
              <a:t>kendi bölgesine yakın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okulları </a:t>
            </a:r>
            <a:r>
              <a:rPr sz="2000" b="1" spc="25" dirty="0">
                <a:solidFill>
                  <a:srgbClr val="001F5F"/>
                </a:solidFill>
                <a:latin typeface="Trebuchet MS"/>
                <a:cs typeface="Trebuchet MS"/>
              </a:rPr>
              <a:t>belirtir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ancak</a:t>
            </a:r>
            <a:r>
              <a:rPr sz="2000" b="1" spc="6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2000" b="1" spc="15" dirty="0">
                <a:solidFill>
                  <a:srgbClr val="001F5F"/>
                </a:solidFill>
                <a:latin typeface="Trebuchet MS"/>
                <a:cs typeface="Trebuchet MS"/>
              </a:rPr>
              <a:t>bu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okulları </a:t>
            </a:r>
            <a:r>
              <a:rPr sz="2000" b="1" spc="15" dirty="0">
                <a:solidFill>
                  <a:srgbClr val="001F5F"/>
                </a:solidFill>
                <a:latin typeface="Trebuchet MS"/>
                <a:cs typeface="Trebuchet MS"/>
              </a:rPr>
              <a:t>yazdığında 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boş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kontenjan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olması </a:t>
            </a:r>
            <a:r>
              <a:rPr sz="2000" b="1" spc="10" dirty="0">
                <a:solidFill>
                  <a:srgbClr val="001F5F"/>
                </a:solidFill>
                <a:latin typeface="Trebuchet MS"/>
                <a:cs typeface="Trebuchet MS"/>
              </a:rPr>
              <a:t>durumunda yerleştirilmesi</a:t>
            </a:r>
            <a:r>
              <a:rPr sz="2000" b="1" spc="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yapılır.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1368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spc="10" dirty="0">
                <a:solidFill>
                  <a:srgbClr val="FF0000"/>
                </a:solidFill>
                <a:latin typeface="Trebuchet MS"/>
                <a:cs typeface="Trebuchet MS"/>
              </a:rPr>
              <a:t>Kırmızı</a:t>
            </a:r>
            <a:r>
              <a:rPr sz="2000" b="1" spc="6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FF0000"/>
                </a:solidFill>
                <a:latin typeface="Trebuchet MS"/>
                <a:cs typeface="Trebuchet MS"/>
              </a:rPr>
              <a:t>renkli  </a:t>
            </a:r>
            <a:r>
              <a:rPr sz="2000" b="1" spc="20" dirty="0">
                <a:solidFill>
                  <a:srgbClr val="FF0000"/>
                </a:solidFill>
                <a:latin typeface="Trebuchet MS"/>
                <a:cs typeface="Trebuchet MS"/>
              </a:rPr>
              <a:t>“Diğer”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ibaresi </a:t>
            </a:r>
            <a:r>
              <a:rPr sz="2000" b="1" spc="10" dirty="0">
                <a:solidFill>
                  <a:srgbClr val="FF0000"/>
                </a:solidFill>
                <a:latin typeface="Trebuchet MS"/>
                <a:cs typeface="Trebuchet MS"/>
              </a:rPr>
              <a:t>ise,  öğrenci  </a:t>
            </a:r>
            <a:r>
              <a:rPr sz="2000" b="1" spc="20" dirty="0">
                <a:solidFill>
                  <a:srgbClr val="FF0000"/>
                </a:solidFill>
                <a:latin typeface="Trebuchet MS"/>
                <a:cs typeface="Trebuchet MS"/>
              </a:rPr>
              <a:t>için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ikamet </a:t>
            </a:r>
            <a:r>
              <a:rPr sz="2000" b="1" spc="10" dirty="0">
                <a:solidFill>
                  <a:srgbClr val="FF0000"/>
                </a:solidFill>
                <a:latin typeface="Trebuchet MS"/>
                <a:cs typeface="Trebuchet MS"/>
              </a:rPr>
              <a:t>adresine 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göre  </a:t>
            </a:r>
            <a:r>
              <a:rPr sz="2000" b="1" spc="15" dirty="0">
                <a:solidFill>
                  <a:srgbClr val="FF0000"/>
                </a:solidFill>
                <a:latin typeface="Trebuchet MS"/>
                <a:cs typeface="Trebuchet MS"/>
              </a:rPr>
              <a:t>bulunduğu Kayıt Alanında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ve </a:t>
            </a:r>
            <a:r>
              <a:rPr sz="2000" b="1" spc="15" dirty="0">
                <a:solidFill>
                  <a:srgbClr val="FF0000"/>
                </a:solidFill>
                <a:latin typeface="Trebuchet MS"/>
                <a:cs typeface="Trebuchet MS"/>
              </a:rPr>
              <a:t>Komşu Kayıt </a:t>
            </a:r>
            <a:r>
              <a:rPr sz="2000" b="1" spc="20" dirty="0">
                <a:solidFill>
                  <a:srgbClr val="FF0000"/>
                </a:solidFill>
                <a:latin typeface="Trebuchet MS"/>
                <a:cs typeface="Trebuchet MS"/>
              </a:rPr>
              <a:t>Alanında </a:t>
            </a:r>
            <a:r>
              <a:rPr sz="2000" b="1" spc="15" dirty="0">
                <a:solidFill>
                  <a:srgbClr val="FF0000"/>
                </a:solidFill>
                <a:latin typeface="Trebuchet MS"/>
                <a:cs typeface="Trebuchet MS"/>
              </a:rPr>
              <a:t>olmayan </a:t>
            </a:r>
            <a:r>
              <a:rPr sz="2000" b="1" spc="20" dirty="0">
                <a:solidFill>
                  <a:srgbClr val="FF0000"/>
                </a:solidFill>
                <a:latin typeface="Trebuchet MS"/>
                <a:cs typeface="Trebuchet MS"/>
              </a:rPr>
              <a:t>il içindeki </a:t>
            </a:r>
            <a:r>
              <a:rPr sz="2000" b="1" spc="25" dirty="0">
                <a:solidFill>
                  <a:srgbClr val="FF0000"/>
                </a:solidFill>
                <a:latin typeface="Trebuchet MS"/>
                <a:cs typeface="Trebuchet MS"/>
              </a:rPr>
              <a:t>diğer  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kayıt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alanları </a:t>
            </a:r>
            <a:r>
              <a:rPr sz="2000" b="1" spc="25" dirty="0">
                <a:solidFill>
                  <a:srgbClr val="FF0000"/>
                </a:solidFill>
                <a:latin typeface="Trebuchet MS"/>
                <a:cs typeface="Trebuchet MS"/>
              </a:rPr>
              <a:t>ile </a:t>
            </a:r>
            <a:r>
              <a:rPr sz="2000" b="1" spc="20" dirty="0">
                <a:solidFill>
                  <a:srgbClr val="FF0000"/>
                </a:solidFill>
                <a:latin typeface="Trebuchet MS"/>
                <a:cs typeface="Trebuchet MS"/>
              </a:rPr>
              <a:t>il </a:t>
            </a:r>
            <a:r>
              <a:rPr sz="2000" b="1" spc="10" dirty="0">
                <a:solidFill>
                  <a:srgbClr val="FF0000"/>
                </a:solidFill>
                <a:latin typeface="Trebuchet MS"/>
                <a:cs typeface="Trebuchet MS"/>
              </a:rPr>
              <a:t>dışındaki 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kayıt </a:t>
            </a:r>
            <a:r>
              <a:rPr sz="2000" b="1" spc="5" dirty="0">
                <a:solidFill>
                  <a:srgbClr val="FF0000"/>
                </a:solidFill>
                <a:latin typeface="Trebuchet MS"/>
                <a:cs typeface="Trebuchet MS"/>
              </a:rPr>
              <a:t>alanlarında bulunan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okulları</a:t>
            </a:r>
            <a:r>
              <a:rPr sz="2000" b="1" spc="3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belirtir.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254" y="649606"/>
            <a:ext cx="8255046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algn="ctr">
              <a:lnSpc>
                <a:spcPts val="4110"/>
              </a:lnSpc>
              <a:spcBef>
                <a:spcPts val="105"/>
              </a:spcBef>
            </a:pPr>
            <a:r>
              <a:rPr sz="3600" spc="-25" dirty="0">
                <a:solidFill>
                  <a:schemeClr val="bg2">
                    <a:lumMod val="50000"/>
                  </a:schemeClr>
                </a:solidFill>
              </a:rPr>
              <a:t>TERCİH</a:t>
            </a:r>
            <a:r>
              <a:rPr sz="3600" spc="11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İŞLEMLERİ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ts val="4110"/>
              </a:lnSpc>
            </a:pPr>
            <a:r>
              <a:rPr sz="3600" spc="-80" dirty="0">
                <a:solidFill>
                  <a:schemeClr val="bg2">
                    <a:lumMod val="50000"/>
                  </a:schemeClr>
                </a:solidFill>
              </a:rPr>
              <a:t>Toplam </a:t>
            </a:r>
            <a:r>
              <a:rPr sz="3600" spc="-60" dirty="0">
                <a:solidFill>
                  <a:schemeClr val="bg2">
                    <a:lumMod val="50000"/>
                  </a:schemeClr>
                </a:solidFill>
              </a:rPr>
              <a:t>Tercih </a:t>
            </a:r>
            <a:r>
              <a:rPr sz="3600" spc="-5" dirty="0">
                <a:solidFill>
                  <a:schemeClr val="bg2">
                    <a:lumMod val="50000"/>
                  </a:schemeClr>
                </a:solidFill>
              </a:rPr>
              <a:t>Hakkı</a:t>
            </a:r>
            <a:r>
              <a:rPr sz="3600" spc="-25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spc="10" dirty="0">
                <a:solidFill>
                  <a:schemeClr val="bg2">
                    <a:lumMod val="50000"/>
                  </a:schemeClr>
                </a:solidFill>
              </a:rPr>
              <a:t>Kaçtır?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2600"/>
            <a:ext cx="11135522" cy="16867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46990">
              <a:lnSpc>
                <a:spcPct val="113399"/>
              </a:lnSpc>
              <a:spcBef>
                <a:spcPts val="135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Merkezi 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sınava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giren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öğrenciler; </a:t>
            </a:r>
            <a:r>
              <a:rPr sz="2400" spc="-15" dirty="0">
                <a:solidFill>
                  <a:srgbClr val="001F5F"/>
                </a:solidFill>
                <a:latin typeface="Trebuchet MS"/>
                <a:cs typeface="Trebuchet MS"/>
              </a:rPr>
              <a:t>Merkezî Sınav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Puanı İle Öğrenci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Okullardan  </a:t>
            </a:r>
            <a:r>
              <a:rPr sz="2400" spc="5" dirty="0">
                <a:solidFill>
                  <a:srgbClr val="C00000"/>
                </a:solidFill>
                <a:latin typeface="Trebuchet MS"/>
                <a:cs typeface="Trebuchet MS"/>
              </a:rPr>
              <a:t>10 </a:t>
            </a:r>
            <a:r>
              <a:rPr sz="2400" spc="-15" dirty="0">
                <a:solidFill>
                  <a:srgbClr val="C00000"/>
                </a:solidFill>
                <a:latin typeface="Trebuchet MS"/>
                <a:cs typeface="Trebuchet MS"/>
              </a:rPr>
              <a:t>tercih</a:t>
            </a:r>
            <a:r>
              <a:rPr sz="2400" spc="-15" dirty="0">
                <a:solidFill>
                  <a:srgbClr val="001F5F"/>
                </a:solidFill>
                <a:latin typeface="Trebuchet MS"/>
                <a:cs typeface="Trebuchet MS"/>
              </a:rPr>
              <a:t>, </a:t>
            </a:r>
            <a:r>
              <a:rPr sz="2400" spc="-70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2400" spc="-3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400" spc="-15" dirty="0">
                <a:solidFill>
                  <a:srgbClr val="001F5F"/>
                </a:solidFill>
                <a:latin typeface="Trebuchet MS"/>
                <a:cs typeface="Trebuchet MS"/>
              </a:rPr>
              <a:t>İle Öğrenci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Okullardan </a:t>
            </a:r>
            <a:r>
              <a:rPr sz="2400" dirty="0">
                <a:solidFill>
                  <a:srgbClr val="C00000"/>
                </a:solidFill>
                <a:latin typeface="Trebuchet MS"/>
                <a:cs typeface="Trebuchet MS"/>
              </a:rPr>
              <a:t>5 </a:t>
            </a:r>
            <a:r>
              <a:rPr sz="2400" spc="-10" dirty="0">
                <a:solidFill>
                  <a:srgbClr val="C00000"/>
                </a:solidFill>
                <a:latin typeface="Trebuchet MS"/>
                <a:cs typeface="Trebuchet MS"/>
              </a:rPr>
              <a:t>tercih 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2400" spc="-20" dirty="0">
                <a:solidFill>
                  <a:srgbClr val="001F5F"/>
                </a:solidFill>
                <a:latin typeface="Trebuchet MS"/>
                <a:cs typeface="Trebuchet MS"/>
              </a:rPr>
              <a:t>Pansiyonlu  </a:t>
            </a:r>
            <a:r>
              <a:rPr sz="2400" spc="-15" dirty="0">
                <a:solidFill>
                  <a:srgbClr val="001F5F"/>
                </a:solidFill>
                <a:latin typeface="Trebuchet MS"/>
                <a:cs typeface="Trebuchet MS"/>
              </a:rPr>
              <a:t>Okullardan </a:t>
            </a:r>
            <a:r>
              <a:rPr sz="2400" dirty="0">
                <a:solidFill>
                  <a:srgbClr val="C00000"/>
                </a:solidFill>
                <a:latin typeface="Trebuchet MS"/>
                <a:cs typeface="Trebuchet MS"/>
              </a:rPr>
              <a:t>5 </a:t>
            </a:r>
            <a:r>
              <a:rPr sz="2400" spc="-10" dirty="0">
                <a:solidFill>
                  <a:srgbClr val="C00000"/>
                </a:solidFill>
                <a:latin typeface="Trebuchet MS"/>
                <a:cs typeface="Trebuchet MS"/>
              </a:rPr>
              <a:t>tercih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olmak </a:t>
            </a:r>
            <a:r>
              <a:rPr sz="2400" spc="-25" dirty="0">
                <a:solidFill>
                  <a:srgbClr val="001F5F"/>
                </a:solidFill>
                <a:latin typeface="Trebuchet MS"/>
                <a:cs typeface="Trebuchet MS"/>
              </a:rPr>
              <a:t>üzere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toplamda </a:t>
            </a:r>
            <a:r>
              <a:rPr sz="2400" dirty="0">
                <a:solidFill>
                  <a:srgbClr val="C00000"/>
                </a:solidFill>
                <a:latin typeface="Trebuchet MS"/>
                <a:cs typeface="Trebuchet MS"/>
              </a:rPr>
              <a:t>3 </a:t>
            </a:r>
            <a:r>
              <a:rPr sz="2400" spc="-10" dirty="0">
                <a:solidFill>
                  <a:srgbClr val="C00000"/>
                </a:solidFill>
                <a:latin typeface="Trebuchet MS"/>
                <a:cs typeface="Trebuchet MS"/>
              </a:rPr>
              <a:t>grupta </a:t>
            </a:r>
            <a:r>
              <a:rPr sz="2400" spc="5" dirty="0">
                <a:solidFill>
                  <a:srgbClr val="C00000"/>
                </a:solidFill>
                <a:latin typeface="Trebuchet MS"/>
                <a:cs typeface="Trebuchet MS"/>
              </a:rPr>
              <a:t>20 </a:t>
            </a:r>
            <a:r>
              <a:rPr sz="2400" spc="-10" dirty="0">
                <a:solidFill>
                  <a:srgbClr val="C00000"/>
                </a:solidFill>
                <a:latin typeface="Trebuchet MS"/>
                <a:cs typeface="Trebuchet MS"/>
              </a:rPr>
              <a:t>tercih</a:t>
            </a:r>
            <a:r>
              <a:rPr sz="2400" spc="4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rebuchet MS"/>
                <a:cs typeface="Trebuchet MS"/>
              </a:rPr>
              <a:t>yapabileceklerdir.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603" y="3438525"/>
            <a:ext cx="12247840" cy="2895600"/>
            <a:chOff x="571500" y="3438525"/>
            <a:chExt cx="11029950" cy="2895600"/>
          </a:xfrm>
        </p:grpSpPr>
        <p:sp>
          <p:nvSpPr>
            <p:cNvPr id="5" name="object 5"/>
            <p:cNvSpPr/>
            <p:nvPr/>
          </p:nvSpPr>
          <p:spPr>
            <a:xfrm>
              <a:off x="581025" y="3495675"/>
              <a:ext cx="3476625" cy="2828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025" y="3495675"/>
              <a:ext cx="3476625" cy="2828925"/>
            </a:xfrm>
            <a:custGeom>
              <a:avLst/>
              <a:gdLst/>
              <a:ahLst/>
              <a:cxnLst/>
              <a:rect l="l" t="t" r="r" b="b"/>
              <a:pathLst>
                <a:path w="3476625" h="2828925">
                  <a:moveTo>
                    <a:pt x="0" y="0"/>
                  </a:moveTo>
                  <a:lnTo>
                    <a:pt x="3476625" y="0"/>
                  </a:lnTo>
                  <a:lnTo>
                    <a:pt x="3476625" y="2705328"/>
                  </a:lnTo>
                  <a:lnTo>
                    <a:pt x="1927733" y="2705328"/>
                  </a:lnTo>
                  <a:lnTo>
                    <a:pt x="1738249" y="2828925"/>
                  </a:lnTo>
                  <a:lnTo>
                    <a:pt x="1548892" y="2705328"/>
                  </a:lnTo>
                  <a:lnTo>
                    <a:pt x="0" y="27053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9C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1025" y="3448050"/>
              <a:ext cx="3648075" cy="2828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1025" y="3448050"/>
              <a:ext cx="3648075" cy="2828925"/>
            </a:xfrm>
            <a:custGeom>
              <a:avLst/>
              <a:gdLst/>
              <a:ahLst/>
              <a:cxnLst/>
              <a:rect l="l" t="t" r="r" b="b"/>
              <a:pathLst>
                <a:path w="3648075" h="2828925">
                  <a:moveTo>
                    <a:pt x="0" y="0"/>
                  </a:moveTo>
                  <a:lnTo>
                    <a:pt x="3648075" y="0"/>
                  </a:lnTo>
                  <a:lnTo>
                    <a:pt x="3648075" y="2705328"/>
                  </a:lnTo>
                  <a:lnTo>
                    <a:pt x="2013458" y="2705328"/>
                  </a:lnTo>
                  <a:lnTo>
                    <a:pt x="1824101" y="2828925"/>
                  </a:lnTo>
                  <a:lnTo>
                    <a:pt x="1634616" y="2705328"/>
                  </a:lnTo>
                  <a:lnTo>
                    <a:pt x="0" y="27053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5FD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72475" y="3448050"/>
              <a:ext cx="3219450" cy="2828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2475" y="3448050"/>
              <a:ext cx="3219450" cy="2828925"/>
            </a:xfrm>
            <a:custGeom>
              <a:avLst/>
              <a:gdLst/>
              <a:ahLst/>
              <a:cxnLst/>
              <a:rect l="l" t="t" r="r" b="b"/>
              <a:pathLst>
                <a:path w="3219450" h="2828925">
                  <a:moveTo>
                    <a:pt x="0" y="0"/>
                  </a:moveTo>
                  <a:lnTo>
                    <a:pt x="3219450" y="0"/>
                  </a:lnTo>
                  <a:lnTo>
                    <a:pt x="3219450" y="2705328"/>
                  </a:lnTo>
                  <a:lnTo>
                    <a:pt x="1799208" y="2705328"/>
                  </a:lnTo>
                  <a:lnTo>
                    <a:pt x="1609725" y="2828925"/>
                  </a:lnTo>
                  <a:lnTo>
                    <a:pt x="1420241" y="2705328"/>
                  </a:lnTo>
                  <a:lnTo>
                    <a:pt x="0" y="27053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DDC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15617" y="6357302"/>
            <a:ext cx="2685781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Yerel</a:t>
            </a:r>
            <a:r>
              <a:rPr sz="1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Yerleştirme(</a:t>
            </a:r>
            <a:r>
              <a:rPr sz="14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14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TERCİH)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6984" y="6341109"/>
            <a:ext cx="3056672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Merkezi</a:t>
            </a:r>
            <a:r>
              <a:rPr sz="14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Yerleştirme</a:t>
            </a:r>
            <a:r>
              <a:rPr sz="14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(10</a:t>
            </a:r>
            <a:r>
              <a:rPr sz="14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TERCİH)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39339" y="6313170"/>
            <a:ext cx="280353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Pansiyonlu </a:t>
            </a: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Okullar(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1400" b="1" spc="-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TERCİH)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85529" y="5705476"/>
            <a:ext cx="8715216" cy="561975"/>
          </a:xfrm>
          <a:custGeom>
            <a:avLst/>
            <a:gdLst/>
            <a:ahLst/>
            <a:cxnLst/>
            <a:rect l="l" t="t" r="r" b="b"/>
            <a:pathLst>
              <a:path w="7848600" h="561975">
                <a:moveTo>
                  <a:pt x="200025" y="123825"/>
                </a:moveTo>
                <a:lnTo>
                  <a:pt x="0" y="123825"/>
                </a:lnTo>
                <a:lnTo>
                  <a:pt x="100076" y="561975"/>
                </a:lnTo>
                <a:lnTo>
                  <a:pt x="200025" y="123825"/>
                </a:lnTo>
                <a:close/>
              </a:path>
              <a:path w="7848600" h="561975">
                <a:moveTo>
                  <a:pt x="4076700" y="0"/>
                </a:moveTo>
                <a:lnTo>
                  <a:pt x="3876675" y="0"/>
                </a:lnTo>
                <a:lnTo>
                  <a:pt x="3976751" y="438150"/>
                </a:lnTo>
                <a:lnTo>
                  <a:pt x="4076700" y="0"/>
                </a:lnTo>
                <a:close/>
              </a:path>
              <a:path w="7848600" h="561975">
                <a:moveTo>
                  <a:pt x="7848600" y="85725"/>
                </a:moveTo>
                <a:lnTo>
                  <a:pt x="7648575" y="85725"/>
                </a:lnTo>
                <a:lnTo>
                  <a:pt x="7748651" y="523875"/>
                </a:lnTo>
                <a:lnTo>
                  <a:pt x="7848600" y="8572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254" y="649606"/>
            <a:ext cx="7874046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algn="ctr">
              <a:lnSpc>
                <a:spcPts val="4110"/>
              </a:lnSpc>
              <a:spcBef>
                <a:spcPts val="105"/>
              </a:spcBef>
            </a:pPr>
            <a:r>
              <a:rPr sz="3600" spc="-25" dirty="0">
                <a:solidFill>
                  <a:schemeClr val="bg2">
                    <a:lumMod val="50000"/>
                  </a:schemeClr>
                </a:solidFill>
              </a:rPr>
              <a:t>TERCİH</a:t>
            </a:r>
            <a:r>
              <a:rPr sz="3600" spc="11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İŞLEMLERİ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ts val="4110"/>
              </a:lnSpc>
            </a:pPr>
            <a:r>
              <a:rPr sz="3600" spc="-80" dirty="0">
                <a:solidFill>
                  <a:schemeClr val="bg2">
                    <a:lumMod val="50000"/>
                  </a:schemeClr>
                </a:solidFill>
              </a:rPr>
              <a:t>Toplam </a:t>
            </a:r>
            <a:r>
              <a:rPr sz="3600" spc="-60" dirty="0">
                <a:solidFill>
                  <a:schemeClr val="bg2">
                    <a:lumMod val="50000"/>
                  </a:schemeClr>
                </a:solidFill>
              </a:rPr>
              <a:t>Tercih </a:t>
            </a:r>
            <a:r>
              <a:rPr sz="3600" spc="-5" dirty="0">
                <a:solidFill>
                  <a:schemeClr val="bg2">
                    <a:lumMod val="50000"/>
                  </a:schemeClr>
                </a:solidFill>
              </a:rPr>
              <a:t>Hakkı</a:t>
            </a:r>
            <a:r>
              <a:rPr sz="3600" spc="-25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spc="10" dirty="0">
                <a:solidFill>
                  <a:schemeClr val="bg2">
                    <a:lumMod val="50000"/>
                  </a:schemeClr>
                </a:solidFill>
              </a:rPr>
              <a:t>Kaçtır?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1903793"/>
            <a:ext cx="12039600" cy="12750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46990">
              <a:lnSpc>
                <a:spcPct val="113399"/>
              </a:lnSpc>
              <a:spcBef>
                <a:spcPts val="135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Merkezî Sınava </a:t>
            </a:r>
            <a:r>
              <a:rPr sz="24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girmeyen </a:t>
            </a:r>
            <a:r>
              <a:rPr sz="24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öğrenciler </a:t>
            </a:r>
            <a:r>
              <a:rPr sz="24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ise</a:t>
            </a:r>
            <a:r>
              <a:rPr sz="2400" i="1" dirty="0">
                <a:solidFill>
                  <a:srgbClr val="001F5F"/>
                </a:solidFill>
                <a:latin typeface="Trebuchet MS"/>
                <a:cs typeface="Trebuchet MS"/>
              </a:rPr>
              <a:t>; </a:t>
            </a:r>
            <a:r>
              <a:rPr sz="2400" i="1" spc="-65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2400" i="1" spc="-3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400" i="1" spc="-10" dirty="0">
                <a:solidFill>
                  <a:srgbClr val="001F5F"/>
                </a:solidFill>
                <a:latin typeface="Trebuchet MS"/>
                <a:cs typeface="Trebuchet MS"/>
              </a:rPr>
              <a:t>İle Öğrenci </a:t>
            </a:r>
            <a:r>
              <a:rPr sz="2400" i="1" spc="5" dirty="0">
                <a:solidFill>
                  <a:srgbClr val="001F5F"/>
                </a:solidFill>
                <a:latin typeface="Trebuchet MS"/>
                <a:cs typeface="Trebuchet MS"/>
              </a:rPr>
              <a:t>Alan  </a:t>
            </a:r>
            <a:r>
              <a:rPr sz="2400" i="1" spc="-5" dirty="0">
                <a:solidFill>
                  <a:srgbClr val="001F5F"/>
                </a:solidFill>
                <a:latin typeface="Trebuchet MS"/>
                <a:cs typeface="Trebuchet MS"/>
              </a:rPr>
              <a:t>Okullardan </a:t>
            </a:r>
            <a:r>
              <a:rPr sz="2400" i="1" dirty="0">
                <a:solidFill>
                  <a:srgbClr val="C00000"/>
                </a:solidFill>
                <a:latin typeface="Trebuchet MS"/>
                <a:cs typeface="Trebuchet MS"/>
              </a:rPr>
              <a:t>5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tercih </a:t>
            </a:r>
            <a:r>
              <a:rPr sz="2400" i="1" spc="5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2400" i="1" spc="-15" dirty="0">
                <a:solidFill>
                  <a:srgbClr val="001F5F"/>
                </a:solidFill>
                <a:latin typeface="Trebuchet MS"/>
                <a:cs typeface="Trebuchet MS"/>
              </a:rPr>
              <a:t>Pansiyonlu </a:t>
            </a:r>
            <a:r>
              <a:rPr sz="2400" i="1" spc="-5" dirty="0">
                <a:solidFill>
                  <a:srgbClr val="001F5F"/>
                </a:solidFill>
                <a:latin typeface="Trebuchet MS"/>
                <a:cs typeface="Trebuchet MS"/>
              </a:rPr>
              <a:t>Okullardan </a:t>
            </a:r>
            <a:r>
              <a:rPr sz="2400" i="1" dirty="0">
                <a:solidFill>
                  <a:srgbClr val="C00000"/>
                </a:solidFill>
                <a:latin typeface="Trebuchet MS"/>
                <a:cs typeface="Trebuchet MS"/>
              </a:rPr>
              <a:t>5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tercih </a:t>
            </a:r>
            <a:r>
              <a:rPr sz="2400" i="1" dirty="0">
                <a:solidFill>
                  <a:srgbClr val="001F5F"/>
                </a:solidFill>
                <a:latin typeface="Trebuchet MS"/>
                <a:cs typeface="Trebuchet MS"/>
              </a:rPr>
              <a:t>olmak </a:t>
            </a:r>
            <a:r>
              <a:rPr sz="2400" i="1" spc="-10" dirty="0">
                <a:solidFill>
                  <a:srgbClr val="001F5F"/>
                </a:solidFill>
                <a:latin typeface="Trebuchet MS"/>
                <a:cs typeface="Trebuchet MS"/>
              </a:rPr>
              <a:t>üzere </a:t>
            </a:r>
            <a:r>
              <a:rPr sz="2400" i="1" dirty="0">
                <a:solidFill>
                  <a:srgbClr val="C00000"/>
                </a:solidFill>
                <a:latin typeface="Trebuchet MS"/>
                <a:cs typeface="Trebuchet MS"/>
              </a:rPr>
              <a:t>2 </a:t>
            </a:r>
            <a:r>
              <a:rPr sz="2400" i="1" spc="5" dirty="0">
                <a:solidFill>
                  <a:srgbClr val="C00000"/>
                </a:solidFill>
                <a:latin typeface="Trebuchet MS"/>
                <a:cs typeface="Trebuchet MS"/>
              </a:rPr>
              <a:t>(iki)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grupta </a:t>
            </a:r>
            <a:r>
              <a:rPr sz="2400" i="1" spc="5" dirty="0">
                <a:solidFill>
                  <a:srgbClr val="C00000"/>
                </a:solidFill>
                <a:latin typeface="Trebuchet MS"/>
                <a:cs typeface="Trebuchet MS"/>
              </a:rPr>
              <a:t>10 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tercih</a:t>
            </a:r>
            <a:r>
              <a:rPr sz="2400" i="1" spc="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Trebuchet MS"/>
                <a:cs typeface="Trebuchet MS"/>
              </a:rPr>
              <a:t>yapabileceklerdir.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603" y="3438525"/>
            <a:ext cx="12247840" cy="2895600"/>
            <a:chOff x="571500" y="3438525"/>
            <a:chExt cx="11029950" cy="2895600"/>
          </a:xfrm>
        </p:grpSpPr>
        <p:sp>
          <p:nvSpPr>
            <p:cNvPr id="5" name="object 5"/>
            <p:cNvSpPr/>
            <p:nvPr/>
          </p:nvSpPr>
          <p:spPr>
            <a:xfrm>
              <a:off x="581025" y="3495675"/>
              <a:ext cx="3476625" cy="2828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025" y="3495675"/>
              <a:ext cx="3476625" cy="2828925"/>
            </a:xfrm>
            <a:custGeom>
              <a:avLst/>
              <a:gdLst/>
              <a:ahLst/>
              <a:cxnLst/>
              <a:rect l="l" t="t" r="r" b="b"/>
              <a:pathLst>
                <a:path w="3476625" h="2828925">
                  <a:moveTo>
                    <a:pt x="0" y="0"/>
                  </a:moveTo>
                  <a:lnTo>
                    <a:pt x="3476625" y="0"/>
                  </a:lnTo>
                  <a:lnTo>
                    <a:pt x="3476625" y="2705328"/>
                  </a:lnTo>
                  <a:lnTo>
                    <a:pt x="1927733" y="2705328"/>
                  </a:lnTo>
                  <a:lnTo>
                    <a:pt x="1738249" y="2828925"/>
                  </a:lnTo>
                  <a:lnTo>
                    <a:pt x="1548892" y="2705328"/>
                  </a:lnTo>
                  <a:lnTo>
                    <a:pt x="0" y="27053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9CD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72475" y="3448050"/>
              <a:ext cx="3219450" cy="2828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72475" y="3448050"/>
              <a:ext cx="3219450" cy="2828925"/>
            </a:xfrm>
            <a:custGeom>
              <a:avLst/>
              <a:gdLst/>
              <a:ahLst/>
              <a:cxnLst/>
              <a:rect l="l" t="t" r="r" b="b"/>
              <a:pathLst>
                <a:path w="3219450" h="2828925">
                  <a:moveTo>
                    <a:pt x="0" y="0"/>
                  </a:moveTo>
                  <a:lnTo>
                    <a:pt x="3219450" y="0"/>
                  </a:lnTo>
                  <a:lnTo>
                    <a:pt x="3219450" y="2705328"/>
                  </a:lnTo>
                  <a:lnTo>
                    <a:pt x="1799208" y="2705328"/>
                  </a:lnTo>
                  <a:lnTo>
                    <a:pt x="1609725" y="2828925"/>
                  </a:lnTo>
                  <a:lnTo>
                    <a:pt x="1420241" y="2705328"/>
                  </a:lnTo>
                  <a:lnTo>
                    <a:pt x="0" y="27053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DDCC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15617" y="6357302"/>
            <a:ext cx="2685781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Yerel</a:t>
            </a:r>
            <a:r>
              <a:rPr sz="1400" b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Yerleştirme(</a:t>
            </a:r>
            <a:r>
              <a:rPr sz="14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1400" b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TERCİH)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9339" y="6313170"/>
            <a:ext cx="280353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Pansiyonlu </a:t>
            </a: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Okullar( </a:t>
            </a:r>
            <a:r>
              <a:rPr sz="1400" b="1" spc="15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1400" b="1" spc="-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TERCİH)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85529" y="3438526"/>
            <a:ext cx="8715216" cy="2847975"/>
            <a:chOff x="2238375" y="3438525"/>
            <a:chExt cx="7848600" cy="2847975"/>
          </a:xfrm>
        </p:grpSpPr>
        <p:sp>
          <p:nvSpPr>
            <p:cNvPr id="12" name="object 12"/>
            <p:cNvSpPr/>
            <p:nvPr/>
          </p:nvSpPr>
          <p:spPr>
            <a:xfrm>
              <a:off x="2238375" y="5791200"/>
              <a:ext cx="7848600" cy="476250"/>
            </a:xfrm>
            <a:custGeom>
              <a:avLst/>
              <a:gdLst/>
              <a:ahLst/>
              <a:cxnLst/>
              <a:rect l="l" t="t" r="r" b="b"/>
              <a:pathLst>
                <a:path w="7848600" h="476250">
                  <a:moveTo>
                    <a:pt x="200025" y="38100"/>
                  </a:moveTo>
                  <a:lnTo>
                    <a:pt x="0" y="38100"/>
                  </a:lnTo>
                  <a:lnTo>
                    <a:pt x="100076" y="476250"/>
                  </a:lnTo>
                  <a:lnTo>
                    <a:pt x="200025" y="38100"/>
                  </a:lnTo>
                  <a:close/>
                </a:path>
                <a:path w="7848600" h="476250">
                  <a:moveTo>
                    <a:pt x="7848600" y="0"/>
                  </a:moveTo>
                  <a:lnTo>
                    <a:pt x="7648575" y="0"/>
                  </a:lnTo>
                  <a:lnTo>
                    <a:pt x="7748651" y="43815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1025" y="3448050"/>
              <a:ext cx="3648075" cy="2828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91025" y="3448050"/>
              <a:ext cx="3648075" cy="2828925"/>
            </a:xfrm>
            <a:custGeom>
              <a:avLst/>
              <a:gdLst/>
              <a:ahLst/>
              <a:cxnLst/>
              <a:rect l="l" t="t" r="r" b="b"/>
              <a:pathLst>
                <a:path w="3648075" h="2828925">
                  <a:moveTo>
                    <a:pt x="0" y="0"/>
                  </a:moveTo>
                  <a:lnTo>
                    <a:pt x="3648075" y="0"/>
                  </a:lnTo>
                  <a:lnTo>
                    <a:pt x="3648075" y="2705328"/>
                  </a:lnTo>
                  <a:lnTo>
                    <a:pt x="2013458" y="2705328"/>
                  </a:lnTo>
                  <a:lnTo>
                    <a:pt x="1824101" y="2828925"/>
                  </a:lnTo>
                  <a:lnTo>
                    <a:pt x="1634616" y="2705328"/>
                  </a:lnTo>
                  <a:lnTo>
                    <a:pt x="0" y="270532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5FD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5783" y="3630803"/>
              <a:ext cx="2955290" cy="2425700"/>
            </a:xfrm>
            <a:custGeom>
              <a:avLst/>
              <a:gdLst/>
              <a:ahLst/>
              <a:cxnLst/>
              <a:rect l="l" t="t" r="r" b="b"/>
              <a:pathLst>
                <a:path w="2955290" h="2425700">
                  <a:moveTo>
                    <a:pt x="2489708" y="0"/>
                  </a:moveTo>
                  <a:lnTo>
                    <a:pt x="1477390" y="720471"/>
                  </a:lnTo>
                  <a:lnTo>
                    <a:pt x="465074" y="0"/>
                  </a:lnTo>
                  <a:lnTo>
                    <a:pt x="0" y="653415"/>
                  </a:lnTo>
                  <a:lnTo>
                    <a:pt x="785876" y="1212723"/>
                  </a:lnTo>
                  <a:lnTo>
                    <a:pt x="0" y="1771904"/>
                  </a:lnTo>
                  <a:lnTo>
                    <a:pt x="465074" y="2425357"/>
                  </a:lnTo>
                  <a:lnTo>
                    <a:pt x="1477390" y="1704848"/>
                  </a:lnTo>
                  <a:lnTo>
                    <a:pt x="2489708" y="2425357"/>
                  </a:lnTo>
                  <a:lnTo>
                    <a:pt x="2954782" y="1771904"/>
                  </a:lnTo>
                  <a:lnTo>
                    <a:pt x="2168906" y="1212723"/>
                  </a:lnTo>
                  <a:lnTo>
                    <a:pt x="2954782" y="653415"/>
                  </a:lnTo>
                  <a:lnTo>
                    <a:pt x="24897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5783" y="3630803"/>
              <a:ext cx="2955290" cy="2425700"/>
            </a:xfrm>
            <a:custGeom>
              <a:avLst/>
              <a:gdLst/>
              <a:ahLst/>
              <a:cxnLst/>
              <a:rect l="l" t="t" r="r" b="b"/>
              <a:pathLst>
                <a:path w="2955290" h="2425700">
                  <a:moveTo>
                    <a:pt x="0" y="653415"/>
                  </a:moveTo>
                  <a:lnTo>
                    <a:pt x="465074" y="0"/>
                  </a:lnTo>
                  <a:lnTo>
                    <a:pt x="1477390" y="720471"/>
                  </a:lnTo>
                  <a:lnTo>
                    <a:pt x="2489708" y="0"/>
                  </a:lnTo>
                  <a:lnTo>
                    <a:pt x="2954782" y="653415"/>
                  </a:lnTo>
                  <a:lnTo>
                    <a:pt x="2168906" y="1212723"/>
                  </a:lnTo>
                  <a:lnTo>
                    <a:pt x="2954782" y="1771904"/>
                  </a:lnTo>
                  <a:lnTo>
                    <a:pt x="2489708" y="2425357"/>
                  </a:lnTo>
                  <a:lnTo>
                    <a:pt x="1477390" y="1704848"/>
                  </a:lnTo>
                  <a:lnTo>
                    <a:pt x="465074" y="2425357"/>
                  </a:lnTo>
                  <a:lnTo>
                    <a:pt x="0" y="1771904"/>
                  </a:lnTo>
                  <a:lnTo>
                    <a:pt x="785876" y="1212723"/>
                  </a:lnTo>
                  <a:lnTo>
                    <a:pt x="0" y="653415"/>
                  </a:lnTo>
                  <a:close/>
                </a:path>
              </a:pathLst>
            </a:custGeom>
            <a:ln w="9534">
              <a:solidFill>
                <a:srgbClr val="27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26984" y="6341109"/>
            <a:ext cx="3056672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Merkezi</a:t>
            </a:r>
            <a:r>
              <a:rPr sz="14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Yerleştirme</a:t>
            </a:r>
            <a:r>
              <a:rPr sz="1400" b="1" spc="-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(10</a:t>
            </a:r>
            <a:r>
              <a:rPr sz="14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rebuchet MS"/>
                <a:cs typeface="Trebuchet MS"/>
              </a:rPr>
              <a:t>TERCİH)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968" y="968755"/>
            <a:ext cx="1039613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7030A0"/>
                </a:solidFill>
              </a:rPr>
              <a:t>PANSİYONLU </a:t>
            </a:r>
            <a:r>
              <a:rPr sz="3600" spc="5" dirty="0">
                <a:solidFill>
                  <a:srgbClr val="7030A0"/>
                </a:solidFill>
              </a:rPr>
              <a:t>OKULLARA</a:t>
            </a:r>
            <a:r>
              <a:rPr sz="3600" spc="-295" dirty="0">
                <a:solidFill>
                  <a:srgbClr val="7030A0"/>
                </a:solidFill>
              </a:rPr>
              <a:t> </a:t>
            </a:r>
            <a:r>
              <a:rPr sz="3600" spc="-10" dirty="0">
                <a:solidFill>
                  <a:srgbClr val="7030A0"/>
                </a:solidFill>
              </a:rPr>
              <a:t>YERLEŞTİRME</a:t>
            </a:r>
            <a:endParaRPr sz="360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138" y="2133600"/>
            <a:ext cx="11561762" cy="1258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34600"/>
              </a:lnSpc>
              <a:spcBef>
                <a:spcPts val="95"/>
              </a:spcBef>
            </a:pPr>
            <a:r>
              <a:rPr sz="2000" b="1" i="1" spc="-40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yerleştirme</a:t>
            </a:r>
            <a:r>
              <a:rPr sz="2000" b="1" i="1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kapsamında</a:t>
            </a:r>
            <a:r>
              <a:rPr sz="2000" b="1" i="1" spc="-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herhangi</a:t>
            </a:r>
            <a:r>
              <a:rPr sz="2000" b="1" i="1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bir</a:t>
            </a:r>
            <a:r>
              <a:rPr sz="2000" b="1" i="1" spc="-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tercihine</a:t>
            </a:r>
            <a:r>
              <a:rPr sz="2000" b="1" i="1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yerleşemeyen</a:t>
            </a:r>
            <a:r>
              <a:rPr sz="2000" b="1" i="1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r>
              <a:rPr sz="2000" b="1" i="1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boş</a:t>
            </a:r>
            <a:r>
              <a:rPr sz="2000" b="1" i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kontenjanı</a:t>
            </a:r>
            <a:r>
              <a:rPr sz="2000" b="1" i="1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Trebuchet MS"/>
                <a:cs typeface="Trebuchet MS"/>
              </a:rPr>
              <a:t>kalan 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pansiyonlu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okulları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tercih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eden </a:t>
            </a:r>
            <a:r>
              <a:rPr sz="20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öğrenciler,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pansiyonun </a:t>
            </a:r>
            <a:r>
              <a:rPr sz="2000" b="1" i="1" spc="25" dirty="0">
                <a:solidFill>
                  <a:srgbClr val="FF0000"/>
                </a:solidFill>
                <a:latin typeface="Trebuchet MS"/>
                <a:cs typeface="Trebuchet MS"/>
              </a:rPr>
              <a:t>kız </a:t>
            </a:r>
            <a:r>
              <a:rPr sz="20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ve/veya </a:t>
            </a:r>
            <a:r>
              <a:rPr sz="2000" b="1" i="1" spc="20" dirty="0">
                <a:solidFill>
                  <a:srgbClr val="FF0000"/>
                </a:solidFill>
                <a:latin typeface="Trebuchet MS"/>
                <a:cs typeface="Trebuchet MS"/>
              </a:rPr>
              <a:t>erkek 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kontenjanını </a:t>
            </a:r>
            <a:r>
              <a:rPr sz="20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ve  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yerel</a:t>
            </a:r>
            <a:r>
              <a:rPr sz="2000" b="1" i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yerleştirme</a:t>
            </a:r>
            <a:r>
              <a:rPr sz="2000" b="1" i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sonucunda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20" dirty="0">
                <a:solidFill>
                  <a:srgbClr val="FF0000"/>
                </a:solidFill>
                <a:latin typeface="Trebuchet MS"/>
                <a:cs typeface="Trebuchet MS"/>
              </a:rPr>
              <a:t>kalan</a:t>
            </a:r>
            <a:r>
              <a:rPr sz="2000" b="1" i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toplam</a:t>
            </a:r>
            <a:r>
              <a:rPr sz="2000" b="1" i="1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boş</a:t>
            </a:r>
            <a:r>
              <a:rPr sz="20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kontenjanını</a:t>
            </a:r>
            <a:r>
              <a:rPr sz="2000" b="1" i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aşmayacak</a:t>
            </a:r>
            <a:r>
              <a:rPr sz="2000" b="1" i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şekilde</a:t>
            </a:r>
            <a:r>
              <a:rPr sz="2000" b="1" i="1" spc="-1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yerleştirilir.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3962400"/>
            <a:ext cx="11766245" cy="12376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33000"/>
              </a:lnSpc>
              <a:spcBef>
                <a:spcPts val="60"/>
              </a:spcBef>
            </a:pP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Ancak</a:t>
            </a:r>
            <a:r>
              <a:rPr sz="2000" b="1" i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yatılılığa</a:t>
            </a:r>
            <a:r>
              <a:rPr sz="2000" b="1" i="1" spc="-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ilişkin</a:t>
            </a:r>
            <a:r>
              <a:rPr sz="2000" b="1" i="1" spc="-1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durumları</a:t>
            </a:r>
            <a:r>
              <a:rPr sz="2000" b="1" i="1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Millî</a:t>
            </a:r>
            <a:r>
              <a:rPr sz="2000" b="1" i="1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Eğitim</a:t>
            </a:r>
            <a:r>
              <a:rPr sz="2000" b="1" i="1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Bakanlığına</a:t>
            </a:r>
            <a:r>
              <a:rPr sz="2000" b="1" i="1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Bağlı</a:t>
            </a:r>
            <a:r>
              <a:rPr sz="2000" b="1" i="1" spc="-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Resmî</a:t>
            </a:r>
            <a:r>
              <a:rPr sz="2000" b="1" i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20" dirty="0">
                <a:solidFill>
                  <a:srgbClr val="001F5F"/>
                </a:solidFill>
                <a:latin typeface="Trebuchet MS"/>
                <a:cs typeface="Trebuchet MS"/>
              </a:rPr>
              <a:t>Okullarda</a:t>
            </a:r>
            <a:r>
              <a:rPr sz="2000" b="1" i="1" spc="-2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Yatılılık, 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Bursluluk,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Sosyal </a:t>
            </a: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Yardımlar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Okul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Pansiyonları Yönetmeliğinin yerleştirme </a:t>
            </a:r>
            <a:r>
              <a:rPr sz="2000" b="1" i="1" spc="20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ilgili  hükümlerine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göre</a:t>
            </a:r>
            <a:r>
              <a:rPr sz="2000" b="1" i="1" spc="-2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değerlendirilir.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0" y="914400"/>
            <a:ext cx="894014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chemeClr val="bg2">
                    <a:lumMod val="50000"/>
                  </a:schemeClr>
                </a:solidFill>
              </a:rPr>
              <a:t>PANSİYONLU </a:t>
            </a:r>
            <a:r>
              <a:rPr sz="3200" spc="5" dirty="0">
                <a:solidFill>
                  <a:schemeClr val="bg2">
                    <a:lumMod val="50000"/>
                  </a:schemeClr>
                </a:solidFill>
              </a:rPr>
              <a:t>OKULLARA</a:t>
            </a:r>
            <a:r>
              <a:rPr sz="3200" spc="-295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200" spc="-10" dirty="0">
                <a:solidFill>
                  <a:schemeClr val="bg2">
                    <a:lumMod val="50000"/>
                  </a:schemeClr>
                </a:solidFill>
              </a:rPr>
              <a:t>YERLEŞTİRME</a:t>
            </a:r>
            <a:endParaRPr sz="3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300" y="4114800"/>
            <a:ext cx="11963400" cy="181011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0"/>
              </a:spcBef>
            </a:pPr>
            <a:r>
              <a:rPr sz="275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Öğrenciler, </a:t>
            </a:r>
            <a:r>
              <a:rPr sz="275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yerleştirme işlemleri</a:t>
            </a:r>
            <a:r>
              <a:rPr sz="2750" b="1" i="1" spc="3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750" b="1" i="1" spc="15" dirty="0">
                <a:solidFill>
                  <a:srgbClr val="C00000"/>
                </a:solidFill>
                <a:latin typeface="Trebuchet MS"/>
                <a:cs typeface="Trebuchet MS"/>
              </a:rPr>
              <a:t>sonucunda</a:t>
            </a:r>
            <a:endParaRPr sz="2750">
              <a:latin typeface="Trebuchet MS"/>
              <a:cs typeface="Trebuchet MS"/>
            </a:endParaRPr>
          </a:p>
          <a:p>
            <a:pPr marL="12065" marR="5080" algn="ctr">
              <a:lnSpc>
                <a:spcPct val="104700"/>
              </a:lnSpc>
              <a:spcBef>
                <a:spcPts val="75"/>
              </a:spcBef>
            </a:pPr>
            <a:r>
              <a:rPr sz="2750" b="1" i="1" spc="-60" dirty="0">
                <a:solidFill>
                  <a:srgbClr val="C00000"/>
                </a:solidFill>
                <a:latin typeface="Trebuchet MS"/>
                <a:cs typeface="Trebuchet MS"/>
              </a:rPr>
              <a:t>Yerel </a:t>
            </a:r>
            <a:r>
              <a:rPr sz="275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Yerleştirme </a:t>
            </a:r>
            <a:r>
              <a:rPr sz="2750" b="1" i="1" dirty="0">
                <a:solidFill>
                  <a:srgbClr val="C00000"/>
                </a:solidFill>
                <a:latin typeface="Trebuchet MS"/>
                <a:cs typeface="Trebuchet MS"/>
              </a:rPr>
              <a:t>İle </a:t>
            </a:r>
            <a:r>
              <a:rPr sz="275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Öğrenci </a:t>
            </a:r>
            <a:r>
              <a:rPr sz="2750" b="1" i="1" spc="20" dirty="0">
                <a:solidFill>
                  <a:srgbClr val="C00000"/>
                </a:solidFill>
                <a:latin typeface="Trebuchet MS"/>
                <a:cs typeface="Trebuchet MS"/>
              </a:rPr>
              <a:t>Alan </a:t>
            </a:r>
            <a:r>
              <a:rPr sz="2750" b="1" i="1" spc="15" dirty="0">
                <a:solidFill>
                  <a:srgbClr val="C00000"/>
                </a:solidFill>
                <a:latin typeface="Trebuchet MS"/>
                <a:cs typeface="Trebuchet MS"/>
              </a:rPr>
              <a:t>Okul </a:t>
            </a:r>
            <a:r>
              <a:rPr sz="2750" b="1" i="1" spc="5" dirty="0">
                <a:solidFill>
                  <a:srgbClr val="C00000"/>
                </a:solidFill>
                <a:latin typeface="Trebuchet MS"/>
                <a:cs typeface="Trebuchet MS"/>
              </a:rPr>
              <a:t>tercihine </a:t>
            </a:r>
            <a:r>
              <a:rPr sz="275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yerleşmiş  ise pansiyonlu </a:t>
            </a:r>
            <a:r>
              <a:rPr sz="2750" b="1" i="1" spc="15" dirty="0">
                <a:solidFill>
                  <a:srgbClr val="C00000"/>
                </a:solidFill>
                <a:latin typeface="Trebuchet MS"/>
                <a:cs typeface="Trebuchet MS"/>
              </a:rPr>
              <a:t>okul </a:t>
            </a:r>
            <a:r>
              <a:rPr sz="2750" b="1" i="1" spc="10">
                <a:solidFill>
                  <a:srgbClr val="C00000"/>
                </a:solidFill>
                <a:latin typeface="Trebuchet MS"/>
                <a:cs typeface="Trebuchet MS"/>
              </a:rPr>
              <a:t>yerleştirmelerine</a:t>
            </a:r>
            <a:r>
              <a:rPr sz="2750" b="1" i="1" spc="345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750" b="1" i="1" spc="10">
                <a:solidFill>
                  <a:srgbClr val="C00000"/>
                </a:solidFill>
                <a:latin typeface="Trebuchet MS"/>
                <a:cs typeface="Trebuchet MS"/>
              </a:rPr>
              <a:t>yaptıkları</a:t>
            </a:r>
            <a:r>
              <a:rPr lang="tr-TR" sz="275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750" b="1" i="1">
                <a:solidFill>
                  <a:srgbClr val="C00000"/>
                </a:solidFill>
                <a:latin typeface="Trebuchet MS"/>
                <a:cs typeface="Trebuchet MS"/>
              </a:rPr>
              <a:t>tercihler </a:t>
            </a:r>
            <a:r>
              <a:rPr sz="2750" b="1" i="1" spc="5" dirty="0">
                <a:solidFill>
                  <a:srgbClr val="C00000"/>
                </a:solidFill>
                <a:latin typeface="Trebuchet MS"/>
                <a:cs typeface="Trebuchet MS"/>
              </a:rPr>
              <a:t>dikkate</a:t>
            </a:r>
            <a:r>
              <a:rPr sz="2750" b="1" i="1" spc="2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75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alınmayacaktır.</a:t>
            </a:r>
            <a:endParaRPr sz="27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21100" y="1905000"/>
            <a:ext cx="5140990" cy="2219325"/>
            <a:chOff x="3324283" y="2143183"/>
            <a:chExt cx="4629785" cy="2219325"/>
          </a:xfrm>
        </p:grpSpPr>
        <p:sp>
          <p:nvSpPr>
            <p:cNvPr id="5" name="object 5"/>
            <p:cNvSpPr/>
            <p:nvPr/>
          </p:nvSpPr>
          <p:spPr>
            <a:xfrm>
              <a:off x="3329051" y="2147950"/>
              <a:ext cx="4619498" cy="2209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9051" y="2147950"/>
              <a:ext cx="4619625" cy="2209800"/>
            </a:xfrm>
            <a:custGeom>
              <a:avLst/>
              <a:gdLst/>
              <a:ahLst/>
              <a:cxnLst/>
              <a:rect l="l" t="t" r="r" b="b"/>
              <a:pathLst>
                <a:path w="4619625" h="2209800">
                  <a:moveTo>
                    <a:pt x="0" y="0"/>
                  </a:moveTo>
                  <a:lnTo>
                    <a:pt x="4619625" y="0"/>
                  </a:lnTo>
                  <a:lnTo>
                    <a:pt x="4619625" y="2113153"/>
                  </a:lnTo>
                  <a:lnTo>
                    <a:pt x="2457704" y="2113153"/>
                  </a:lnTo>
                  <a:lnTo>
                    <a:pt x="2309749" y="2209673"/>
                  </a:lnTo>
                  <a:lnTo>
                    <a:pt x="2161794" y="2113153"/>
                  </a:lnTo>
                  <a:lnTo>
                    <a:pt x="0" y="2113153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F49D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528" y="721614"/>
            <a:ext cx="6617572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ctr">
              <a:lnSpc>
                <a:spcPts val="4115"/>
              </a:lnSpc>
              <a:spcBef>
                <a:spcPts val="105"/>
              </a:spcBef>
            </a:pPr>
            <a:r>
              <a:rPr sz="360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TERCİH</a:t>
            </a:r>
            <a:r>
              <a:rPr sz="3600" spc="-8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İŞLEMLERİ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algn="ctr">
              <a:lnSpc>
                <a:spcPts val="4115"/>
              </a:lnSpc>
            </a:pPr>
            <a:r>
              <a:rPr sz="3600" spc="-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Kimler </a:t>
            </a:r>
            <a:r>
              <a:rPr sz="3600" spc="-7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Tercih</a:t>
            </a:r>
            <a:r>
              <a:rPr sz="3600" spc="-30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Yapacak?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2514600"/>
            <a:ext cx="11769773" cy="29635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7950" marR="128905" algn="ctr">
              <a:lnSpc>
                <a:spcPct val="134300"/>
              </a:lnSpc>
              <a:spcBef>
                <a:spcPts val="60"/>
              </a:spcBef>
            </a:pP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Sınava giren 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veya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girmeyen,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Merkezî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Sınav </a:t>
            </a:r>
            <a:r>
              <a:rPr sz="2400" b="1" spc="5" dirty="0">
                <a:solidFill>
                  <a:srgbClr val="001F5F"/>
                </a:solidFill>
                <a:latin typeface="Trebuchet MS"/>
                <a:cs typeface="Trebuchet MS"/>
              </a:rPr>
              <a:t>Puanına sahip 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olan</a:t>
            </a:r>
            <a:r>
              <a:rPr sz="2400" b="1" spc="-2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öğrenciler  </a:t>
            </a:r>
            <a:r>
              <a:rPr sz="2400" b="1" spc="10" dirty="0">
                <a:solidFill>
                  <a:srgbClr val="001F5F"/>
                </a:solidFill>
                <a:latin typeface="Trebuchet MS"/>
                <a:cs typeface="Trebuchet MS"/>
              </a:rPr>
              <a:t>dâhil </a:t>
            </a:r>
            <a:r>
              <a:rPr sz="2400" b="1" spc="5" dirty="0">
                <a:solidFill>
                  <a:srgbClr val="C00000"/>
                </a:solidFill>
                <a:latin typeface="Trebuchet MS"/>
                <a:cs typeface="Trebuchet MS"/>
              </a:rPr>
              <a:t>tüm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öğrenciler yerel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yerleştirme </a:t>
            </a:r>
            <a:r>
              <a:rPr sz="2400" b="1" spc="-5" dirty="0">
                <a:solidFill>
                  <a:srgbClr val="C00000"/>
                </a:solidFill>
                <a:latin typeface="Trebuchet MS"/>
                <a:cs typeface="Trebuchet MS"/>
              </a:rPr>
              <a:t>ile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öğrenci alan </a:t>
            </a:r>
            <a:r>
              <a:rPr sz="2400" b="1" spc="5" dirty="0">
                <a:solidFill>
                  <a:srgbClr val="C00000"/>
                </a:solidFill>
                <a:latin typeface="Trebuchet MS"/>
                <a:cs typeface="Trebuchet MS"/>
              </a:rPr>
              <a:t>okul tercihinde  bulunmak</a:t>
            </a:r>
            <a:r>
              <a:rPr sz="2400" b="1" spc="-1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zorundadır.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b="1" i="1" spc="-60" dirty="0">
                <a:solidFill>
                  <a:srgbClr val="C00000"/>
                </a:solidFill>
                <a:latin typeface="Trebuchet MS"/>
                <a:cs typeface="Trebuchet MS"/>
              </a:rPr>
              <a:t>Tercih </a:t>
            </a:r>
            <a:r>
              <a:rPr sz="240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yapmayan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veya </a:t>
            </a:r>
            <a:r>
              <a:rPr sz="2400" b="1" i="1" spc="-20" dirty="0">
                <a:solidFill>
                  <a:srgbClr val="001F5F"/>
                </a:solidFill>
                <a:latin typeface="Trebuchet MS"/>
                <a:cs typeface="Trebuchet MS"/>
              </a:rPr>
              <a:t>tercihleri </a:t>
            </a:r>
            <a:r>
              <a:rPr sz="24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doğrultusunda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hiçbir </a:t>
            </a:r>
            <a:r>
              <a:rPr sz="24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tercihine</a:t>
            </a:r>
            <a:r>
              <a:rPr sz="2400" b="1" i="1" spc="6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yerleşemeyen</a:t>
            </a:r>
            <a:endParaRPr sz="2400" b="1" i="1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2400" b="1" i="1" spc="-55" dirty="0">
                <a:solidFill>
                  <a:srgbClr val="C00000"/>
                </a:solidFill>
                <a:latin typeface="Trebuchet MS"/>
                <a:cs typeface="Trebuchet MS"/>
              </a:rPr>
              <a:t>öğrenciler, </a:t>
            </a:r>
            <a:r>
              <a:rPr sz="2400" b="1" i="1" dirty="0">
                <a:solidFill>
                  <a:srgbClr val="C00000"/>
                </a:solidFill>
                <a:latin typeface="Trebuchet MS"/>
                <a:cs typeface="Trebuchet MS"/>
              </a:rPr>
              <a:t>açık </a:t>
            </a:r>
            <a:r>
              <a:rPr sz="2400" b="1" i="1" spc="-15" dirty="0">
                <a:solidFill>
                  <a:srgbClr val="C00000"/>
                </a:solidFill>
                <a:latin typeface="Trebuchet MS"/>
                <a:cs typeface="Trebuchet MS"/>
              </a:rPr>
              <a:t>öğretim </a:t>
            </a:r>
            <a:r>
              <a:rPr sz="2400" b="1" i="1" spc="-20" dirty="0">
                <a:solidFill>
                  <a:srgbClr val="C00000"/>
                </a:solidFill>
                <a:latin typeface="Trebuchet MS"/>
                <a:cs typeface="Trebuchet MS"/>
              </a:rPr>
              <a:t>kurumlarına</a:t>
            </a:r>
            <a:r>
              <a:rPr sz="2400" b="1" i="1" spc="-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i="1" spc="-35" dirty="0">
                <a:solidFill>
                  <a:srgbClr val="001F5F"/>
                </a:solidFill>
                <a:latin typeface="Trebuchet MS"/>
                <a:cs typeface="Trebuchet MS"/>
              </a:rPr>
              <a:t>yönlendirilecektir.</a:t>
            </a:r>
            <a:endParaRPr sz="2400" b="1" i="1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6428" y="721614"/>
            <a:ext cx="6750767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" algn="ctr">
              <a:lnSpc>
                <a:spcPts val="4115"/>
              </a:lnSpc>
              <a:spcBef>
                <a:spcPts val="105"/>
              </a:spcBef>
            </a:pPr>
            <a:r>
              <a:rPr sz="3600" b="1" spc="-2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TERCİH</a:t>
            </a:r>
            <a:r>
              <a:rPr sz="3600" b="1" spc="1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İŞLEMLERİ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algn="ctr">
              <a:lnSpc>
                <a:spcPts val="4115"/>
              </a:lnSpc>
            </a:pPr>
            <a:r>
              <a:rPr sz="3600" b="1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Kimler </a:t>
            </a:r>
            <a:r>
              <a:rPr sz="3600" b="1" spc="-6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Tercih</a:t>
            </a:r>
            <a:r>
              <a:rPr sz="3600" b="1" spc="-23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b="1" spc="-2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Yapamayacak?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49300" y="2057400"/>
            <a:ext cx="11502390" cy="127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50" marR="5080" indent="-133350" algn="ctr">
              <a:lnSpc>
                <a:spcPct val="117500"/>
              </a:lnSpc>
              <a:spcBef>
                <a:spcPts val="95"/>
              </a:spcBef>
              <a:buNone/>
            </a:pPr>
            <a:r>
              <a:rPr sz="2400" b="1" i="1" dirty="0">
                <a:solidFill>
                  <a:srgbClr val="002060"/>
                </a:solidFill>
              </a:rPr>
              <a:t>Özel </a:t>
            </a:r>
            <a:r>
              <a:rPr sz="2400" b="1" i="1" spc="15" dirty="0">
                <a:solidFill>
                  <a:srgbClr val="002060"/>
                </a:solidFill>
              </a:rPr>
              <a:t>ortaöğretim </a:t>
            </a:r>
            <a:r>
              <a:rPr sz="2400" b="1" i="1" spc="10" dirty="0">
                <a:solidFill>
                  <a:srgbClr val="002060"/>
                </a:solidFill>
              </a:rPr>
              <a:t>kurumlarına </a:t>
            </a:r>
            <a:r>
              <a:rPr sz="2400" b="1" i="1" spc="-5" dirty="0">
                <a:solidFill>
                  <a:srgbClr val="002060"/>
                </a:solidFill>
              </a:rPr>
              <a:t>ve </a:t>
            </a:r>
            <a:r>
              <a:rPr sz="2400" b="1" i="1" spc="10" dirty="0">
                <a:solidFill>
                  <a:srgbClr val="002060"/>
                </a:solidFill>
              </a:rPr>
              <a:t>yetenek </a:t>
            </a:r>
            <a:r>
              <a:rPr sz="2400" b="1" i="1" dirty="0">
                <a:solidFill>
                  <a:srgbClr val="002060"/>
                </a:solidFill>
              </a:rPr>
              <a:t>sınavı </a:t>
            </a:r>
            <a:r>
              <a:rPr sz="2400" b="1" i="1" spc="15" dirty="0">
                <a:solidFill>
                  <a:srgbClr val="002060"/>
                </a:solidFill>
              </a:rPr>
              <a:t>ile </a:t>
            </a:r>
            <a:r>
              <a:rPr sz="2400" b="1" i="1" spc="10" dirty="0">
                <a:solidFill>
                  <a:srgbClr val="002060"/>
                </a:solidFill>
              </a:rPr>
              <a:t>öğrenci </a:t>
            </a:r>
            <a:r>
              <a:rPr sz="2400" b="1" i="1" spc="25" dirty="0">
                <a:solidFill>
                  <a:srgbClr val="002060"/>
                </a:solidFill>
              </a:rPr>
              <a:t>alan </a:t>
            </a:r>
            <a:r>
              <a:rPr sz="2400" b="1" i="1" spc="10" dirty="0">
                <a:solidFill>
                  <a:srgbClr val="002060"/>
                </a:solidFill>
              </a:rPr>
              <a:t>okullara  kesin </a:t>
            </a:r>
            <a:r>
              <a:rPr sz="2400" b="1" i="1" spc="5" dirty="0">
                <a:solidFill>
                  <a:srgbClr val="002060"/>
                </a:solidFill>
              </a:rPr>
              <a:t>kayıt işlemini </a:t>
            </a:r>
            <a:r>
              <a:rPr sz="2400" b="1" i="1" spc="15" dirty="0">
                <a:solidFill>
                  <a:srgbClr val="002060"/>
                </a:solidFill>
              </a:rPr>
              <a:t>tamamlamış </a:t>
            </a:r>
            <a:r>
              <a:rPr sz="2400" b="1" i="1" spc="-15" dirty="0">
                <a:solidFill>
                  <a:srgbClr val="002060"/>
                </a:solidFill>
              </a:rPr>
              <a:t>öğrenciler, </a:t>
            </a:r>
            <a:r>
              <a:rPr sz="2400" b="1" i="1" spc="10" dirty="0">
                <a:solidFill>
                  <a:srgbClr val="002060"/>
                </a:solidFill>
              </a:rPr>
              <a:t>tercihte</a:t>
            </a:r>
            <a:r>
              <a:rPr sz="2400" b="1" i="1" spc="540" dirty="0">
                <a:solidFill>
                  <a:srgbClr val="002060"/>
                </a:solidFill>
              </a:rPr>
              <a:t> </a:t>
            </a:r>
            <a:r>
              <a:rPr sz="2400" b="1" i="1" spc="5" dirty="0">
                <a:solidFill>
                  <a:srgbClr val="002060"/>
                </a:solidFill>
              </a:rPr>
              <a:t>bulunamayacaktır.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84529" y="3505201"/>
            <a:ext cx="3744864" cy="2200275"/>
            <a:chOff x="4114858" y="2076508"/>
            <a:chExt cx="3372485" cy="2200275"/>
          </a:xfrm>
        </p:grpSpPr>
        <p:sp>
          <p:nvSpPr>
            <p:cNvPr id="5" name="object 5"/>
            <p:cNvSpPr/>
            <p:nvPr/>
          </p:nvSpPr>
          <p:spPr>
            <a:xfrm>
              <a:off x="4119626" y="2081148"/>
              <a:ext cx="3362198" cy="2190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9626" y="2081275"/>
              <a:ext cx="3362325" cy="2190750"/>
            </a:xfrm>
            <a:custGeom>
              <a:avLst/>
              <a:gdLst/>
              <a:ahLst/>
              <a:cxnLst/>
              <a:rect l="l" t="t" r="r" b="b"/>
              <a:pathLst>
                <a:path w="3362325" h="2190750">
                  <a:moveTo>
                    <a:pt x="0" y="0"/>
                  </a:moveTo>
                  <a:lnTo>
                    <a:pt x="3362325" y="0"/>
                  </a:lnTo>
                  <a:lnTo>
                    <a:pt x="3362325" y="2094992"/>
                  </a:lnTo>
                  <a:lnTo>
                    <a:pt x="1827784" y="2094992"/>
                  </a:lnTo>
                  <a:lnTo>
                    <a:pt x="1681099" y="2190623"/>
                  </a:lnTo>
                  <a:lnTo>
                    <a:pt x="1534414" y="2094992"/>
                  </a:lnTo>
                  <a:lnTo>
                    <a:pt x="0" y="2094992"/>
                  </a:lnTo>
                  <a:lnTo>
                    <a:pt x="0" y="0"/>
                  </a:lnTo>
                  <a:close/>
                </a:path>
              </a:pathLst>
            </a:custGeom>
            <a:ln w="9534">
              <a:solidFill>
                <a:srgbClr val="F49D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0" y="1066800"/>
            <a:ext cx="4959776" cy="539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115"/>
              </a:lnSpc>
              <a:spcBef>
                <a:spcPts val="105"/>
              </a:spcBef>
            </a:pPr>
            <a:r>
              <a:rPr lang="tr-TR" sz="3600" spc="5" dirty="0">
                <a:solidFill>
                  <a:schemeClr val="accent1">
                    <a:lumMod val="75000"/>
                  </a:schemeClr>
                </a:solidFill>
              </a:rPr>
              <a:t>ÖZEL</a:t>
            </a:r>
            <a:r>
              <a:rPr lang="tr-TR" sz="3600" spc="-6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spc="-5" dirty="0">
                <a:solidFill>
                  <a:schemeClr val="accent1">
                    <a:lumMod val="75000"/>
                  </a:schemeClr>
                </a:solidFill>
              </a:rPr>
              <a:t>OKULLAR</a:t>
            </a:r>
            <a:endParaRPr lang="tr-T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683" y="1981200"/>
            <a:ext cx="11426382" cy="3415037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50"/>
              </a:spcBef>
            </a:pPr>
            <a:r>
              <a:rPr sz="2400" b="1" dirty="0" smtClean="0">
                <a:solidFill>
                  <a:srgbClr val="001F5F"/>
                </a:solidFill>
                <a:latin typeface="Trebuchet MS"/>
                <a:cs typeface="Trebuchet MS"/>
              </a:rPr>
              <a:t>202</a:t>
            </a:r>
            <a:r>
              <a:rPr lang="tr-TR" sz="2400" b="1" dirty="0" smtClean="0">
                <a:solidFill>
                  <a:srgbClr val="001F5F"/>
                </a:solidFill>
                <a:latin typeface="Trebuchet MS"/>
                <a:cs typeface="Trebuchet MS"/>
              </a:rPr>
              <a:t>1</a:t>
            </a:r>
            <a:r>
              <a:rPr sz="2400" b="1" dirty="0" smtClean="0">
                <a:solidFill>
                  <a:srgbClr val="001F5F"/>
                </a:solidFill>
                <a:latin typeface="Trebuchet MS"/>
                <a:cs typeface="Trebuchet MS"/>
              </a:rPr>
              <a:t>/202</a:t>
            </a:r>
            <a:r>
              <a:rPr lang="tr-TR" sz="2400" b="1" dirty="0" smtClean="0">
                <a:solidFill>
                  <a:srgbClr val="001F5F"/>
                </a:solidFill>
                <a:latin typeface="Trebuchet MS"/>
                <a:cs typeface="Trebuchet MS"/>
              </a:rPr>
              <a:t>2</a:t>
            </a:r>
            <a:r>
              <a:rPr sz="2400" b="1" dirty="0" smtClean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Trebuchet MS"/>
                <a:cs typeface="Trebuchet MS"/>
              </a:rPr>
              <a:t>eğitim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ve öğretim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yılı </a:t>
            </a:r>
            <a:r>
              <a:rPr sz="2400" b="1" spc="5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400" b="1" i="1" u="sng" spc="-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özel </a:t>
            </a:r>
            <a:r>
              <a:rPr sz="2400" b="1" i="1" u="sng" spc="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okul </a:t>
            </a:r>
            <a:r>
              <a:rPr sz="2400" b="1" i="1" u="sng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kayıt</a:t>
            </a:r>
            <a:r>
              <a:rPr sz="2400" b="1" i="1" u="sng" spc="-229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b="1" i="1" u="sng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işlemleri,</a:t>
            </a:r>
            <a:endParaRPr sz="2400" i="1" u="sng" dirty="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ts val="3910"/>
              </a:lnSpc>
              <a:spcBef>
                <a:spcPts val="220"/>
              </a:spcBef>
            </a:pPr>
            <a:r>
              <a:rPr lang="tr-TR" sz="2400" b="1" i="1" u="sng" spc="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30 Haziran </a:t>
            </a:r>
            <a:r>
              <a:rPr lang="tr-TR" sz="2400" b="1" i="1" u="sng" spc="10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-20</a:t>
            </a:r>
            <a:r>
              <a:rPr sz="2400" b="1" i="1" u="sng" spc="10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b="1" i="1" u="sng" spc="-40" dirty="0" err="1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Temmuz</a:t>
            </a:r>
            <a:r>
              <a:rPr sz="2400" b="1" i="1" u="sng" spc="-4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400" b="1" i="1" u="sng" spc="10" dirty="0" smtClean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202</a:t>
            </a:r>
            <a:r>
              <a:rPr lang="tr-TR" sz="2400" b="1" i="1" u="sng" spc="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2</a:t>
            </a:r>
            <a:r>
              <a:rPr sz="2400" b="1" spc="10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tarihleri arasında </a:t>
            </a:r>
            <a:r>
              <a:rPr sz="2400" b="1" spc="-20" dirty="0">
                <a:solidFill>
                  <a:srgbClr val="001F5F"/>
                </a:solidFill>
                <a:latin typeface="Trebuchet MS"/>
                <a:cs typeface="Trebuchet MS"/>
              </a:rPr>
              <a:t>yapılabilecektir. </a:t>
            </a:r>
            <a:r>
              <a:rPr sz="2400" b="1" spc="-1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sonuçları</a:t>
            </a:r>
            <a:r>
              <a:rPr sz="2400" b="1" spc="-4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aynı  </a:t>
            </a:r>
            <a:r>
              <a:rPr sz="2400" b="1" spc="5" dirty="0">
                <a:solidFill>
                  <a:srgbClr val="001F5F"/>
                </a:solidFill>
                <a:latin typeface="Trebuchet MS"/>
                <a:cs typeface="Trebuchet MS"/>
              </a:rPr>
              <a:t>eğitim-öğretim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yılı </a:t>
            </a:r>
            <a:r>
              <a:rPr sz="2400" b="1" spc="5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400" b="1" spc="-20" dirty="0">
                <a:solidFill>
                  <a:srgbClr val="001F5F"/>
                </a:solidFill>
                <a:latin typeface="Trebuchet MS"/>
                <a:cs typeface="Trebuchet MS"/>
              </a:rPr>
              <a:t>geçerli</a:t>
            </a:r>
            <a:r>
              <a:rPr sz="2400" b="1" spc="-1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Trebuchet MS"/>
                <a:cs typeface="Trebuchet MS"/>
              </a:rPr>
              <a:t>olacaktır.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 dirty="0">
              <a:latin typeface="Trebuchet MS"/>
              <a:cs typeface="Trebuchet MS"/>
            </a:endParaRPr>
          </a:p>
          <a:p>
            <a:pPr marL="25400" algn="ctr">
              <a:lnSpc>
                <a:spcPct val="100000"/>
              </a:lnSpc>
            </a:pPr>
            <a:r>
              <a:rPr sz="2300" i="1" u="heavy" spc="-5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i="1" u="heavy" spc="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Özel</a:t>
            </a:r>
            <a:r>
              <a:rPr sz="2300" b="1" i="1" u="heavy" spc="-1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Öğretim</a:t>
            </a:r>
            <a:r>
              <a:rPr sz="2300" b="1" i="1" u="heavy" spc="-6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Kurumlarına</a:t>
            </a:r>
            <a:r>
              <a:rPr sz="2300" b="1" i="1" u="heavy" spc="-5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kayıt</a:t>
            </a:r>
            <a:r>
              <a:rPr sz="2300" b="1" i="1" u="heavy" spc="-114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işlemini</a:t>
            </a:r>
            <a:r>
              <a:rPr sz="2300" b="1" i="1" u="heavy" spc="-3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2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tamamlayan</a:t>
            </a:r>
            <a:r>
              <a:rPr sz="2300" b="1" i="1" u="heavy" spc="-27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öğrencilere</a:t>
            </a:r>
            <a:r>
              <a:rPr sz="2300" b="1" i="1" u="heavy" spc="-15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spc="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tercih</a:t>
            </a:r>
            <a:r>
              <a:rPr sz="2300" b="1" i="1" u="heavy" spc="-4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u="heavy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ekranı</a:t>
            </a:r>
            <a:endParaRPr sz="2300" i="1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31115" algn="ctr">
              <a:lnSpc>
                <a:spcPct val="100000"/>
              </a:lnSpc>
              <a:spcBef>
                <a:spcPts val="920"/>
              </a:spcBef>
            </a:pPr>
            <a:r>
              <a:rPr sz="2300" i="1" u="heavy" spc="-57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i="1" u="heavy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açılmayacaktır</a:t>
            </a:r>
            <a:r>
              <a:rPr sz="2300" b="1" i="1" u="heavy" spc="-10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.</a:t>
            </a:r>
            <a:r>
              <a:rPr sz="2300" b="1" i="1" u="heavy" spc="-305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300" b="1" i="1" spc="20" dirty="0">
                <a:solidFill>
                  <a:srgbClr val="001F5F"/>
                </a:solidFill>
                <a:latin typeface="Trebuchet MS"/>
                <a:cs typeface="Trebuchet MS"/>
              </a:rPr>
              <a:t>Ancak</a:t>
            </a:r>
            <a:r>
              <a:rPr sz="2300" b="1" i="1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3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öğrenciler,</a:t>
            </a:r>
            <a:r>
              <a:rPr sz="2300" b="1" i="1" spc="-2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300" b="1" i="1" dirty="0">
                <a:solidFill>
                  <a:srgbClr val="001F5F"/>
                </a:solidFill>
                <a:latin typeface="Trebuchet MS"/>
                <a:cs typeface="Trebuchet MS"/>
              </a:rPr>
              <a:t>tercih</a:t>
            </a:r>
            <a:r>
              <a:rPr sz="2300" b="1" i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3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süresi</a:t>
            </a:r>
            <a:r>
              <a:rPr sz="2300" b="1" i="1" spc="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300" b="1" i="1" dirty="0">
                <a:solidFill>
                  <a:srgbClr val="001F5F"/>
                </a:solidFill>
                <a:latin typeface="Trebuchet MS"/>
                <a:cs typeface="Trebuchet MS"/>
              </a:rPr>
              <a:t>içerisinde</a:t>
            </a:r>
            <a:r>
              <a:rPr sz="2300" b="1" i="1" spc="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300" b="1" i="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kayıtlarını</a:t>
            </a:r>
            <a:r>
              <a:rPr sz="2300" b="1" i="1" spc="-10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300" b="1" i="1" spc="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iptal</a:t>
            </a:r>
            <a:endParaRPr sz="2300" i="1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31750" algn="ctr">
              <a:lnSpc>
                <a:spcPct val="100000"/>
              </a:lnSpc>
              <a:spcBef>
                <a:spcPts val="920"/>
              </a:spcBef>
            </a:pPr>
            <a:r>
              <a:rPr sz="2300" b="1" i="1" spc="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ettirmeleri durumunda </a:t>
            </a:r>
            <a:r>
              <a:rPr sz="2300" b="1" i="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tercihte</a:t>
            </a:r>
            <a:r>
              <a:rPr sz="2300" b="1" i="1" spc="-12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300" b="1" i="1" spc="-1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bulunabilecektir.</a:t>
            </a:r>
            <a:endParaRPr sz="2300" i="1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206500" y="6096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tr-TR" sz="2400" b="1" spc="-25" dirty="0">
                <a:solidFill>
                  <a:schemeClr val="accent1"/>
                </a:solidFill>
                <a:cs typeface="Trebuchet MS"/>
              </a:rPr>
              <a:t>TERCİH </a:t>
            </a:r>
            <a:r>
              <a:rPr lang="tr-TR" sz="2400" b="1" dirty="0">
                <a:solidFill>
                  <a:schemeClr val="accent1"/>
                </a:solidFill>
                <a:cs typeface="Trebuchet MS"/>
              </a:rPr>
              <a:t>VE </a:t>
            </a:r>
            <a:r>
              <a:rPr lang="tr-TR" sz="2400" b="1" spc="-15" dirty="0">
                <a:solidFill>
                  <a:schemeClr val="accent1"/>
                </a:solidFill>
                <a:cs typeface="Trebuchet MS"/>
              </a:rPr>
              <a:t>YERLEŞTİRME</a:t>
            </a:r>
            <a:r>
              <a:rPr lang="tr-TR" sz="2400" b="1" spc="60" dirty="0">
                <a:solidFill>
                  <a:schemeClr val="accent1"/>
                </a:solidFill>
                <a:cs typeface="Trebuchet MS"/>
              </a:rPr>
              <a:t> </a:t>
            </a:r>
            <a:r>
              <a:rPr lang="tr-TR" sz="2400" b="1" spc="-60" dirty="0">
                <a:solidFill>
                  <a:schemeClr val="accent1"/>
                </a:solidFill>
                <a:cs typeface="Trebuchet MS"/>
              </a:rPr>
              <a:t>TAKVİMİ</a:t>
            </a:r>
            <a:endParaRPr lang="tr-TR" sz="2400" dirty="0">
              <a:solidFill>
                <a:schemeClr val="accent1"/>
              </a:solidFill>
              <a:cs typeface="Trebuchet M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901700" y="1447800"/>
            <a:ext cx="63246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algn="ctr">
              <a:lnSpc>
                <a:spcPts val="4115"/>
              </a:lnSpc>
              <a:spcBef>
                <a:spcPts val="105"/>
              </a:spcBef>
            </a:pPr>
            <a:r>
              <a:rPr lang="tr-TR" sz="2000" b="1" i="1" spc="-70" dirty="0">
                <a:solidFill>
                  <a:srgbClr val="001F5F"/>
                </a:solidFill>
                <a:cs typeface="Trebuchet MS"/>
              </a:rPr>
              <a:t>Tercih </a:t>
            </a:r>
            <a:r>
              <a:rPr lang="tr-TR" sz="2000" b="1" i="1" spc="15" dirty="0">
                <a:solidFill>
                  <a:srgbClr val="001F5F"/>
                </a:solidFill>
                <a:cs typeface="Trebuchet MS"/>
              </a:rPr>
              <a:t>ve </a:t>
            </a:r>
            <a:r>
              <a:rPr lang="tr-TR" sz="2000" b="1" i="1" dirty="0">
                <a:solidFill>
                  <a:srgbClr val="001F5F"/>
                </a:solidFill>
                <a:cs typeface="Trebuchet MS"/>
              </a:rPr>
              <a:t>yerleştirme </a:t>
            </a:r>
            <a:r>
              <a:rPr lang="tr-TR" sz="2000" b="1" i="1" spc="-5" dirty="0">
                <a:solidFill>
                  <a:srgbClr val="001F5F"/>
                </a:solidFill>
                <a:cs typeface="Trebuchet MS"/>
              </a:rPr>
              <a:t>sürecine </a:t>
            </a:r>
            <a:r>
              <a:rPr lang="tr-TR" sz="2000" b="1" i="1" dirty="0">
                <a:solidFill>
                  <a:srgbClr val="001F5F"/>
                </a:solidFill>
                <a:cs typeface="Trebuchet MS"/>
              </a:rPr>
              <a:t>dair </a:t>
            </a:r>
            <a:r>
              <a:rPr lang="tr-TR" sz="2000" b="1" i="1" spc="5" dirty="0">
                <a:solidFill>
                  <a:srgbClr val="001F5F"/>
                </a:solidFill>
                <a:cs typeface="Trebuchet MS"/>
              </a:rPr>
              <a:t>iş</a:t>
            </a:r>
            <a:r>
              <a:rPr lang="tr-TR" sz="2000" b="1" i="1" spc="-165" dirty="0">
                <a:solidFill>
                  <a:srgbClr val="001F5F"/>
                </a:solidFill>
                <a:cs typeface="Trebuchet MS"/>
              </a:rPr>
              <a:t> </a:t>
            </a:r>
            <a:r>
              <a:rPr lang="tr-TR" sz="2000" b="1" i="1" spc="15" dirty="0">
                <a:solidFill>
                  <a:srgbClr val="001F5F"/>
                </a:solidFill>
                <a:cs typeface="Trebuchet MS"/>
              </a:rPr>
              <a:t>ve</a:t>
            </a:r>
            <a:endParaRPr lang="tr-TR" sz="2000" b="1" i="1" dirty="0">
              <a:cs typeface="Trebuchet MS"/>
            </a:endParaRPr>
          </a:p>
          <a:p>
            <a:pPr marL="244475" algn="ctr">
              <a:lnSpc>
                <a:spcPts val="4115"/>
              </a:lnSpc>
            </a:pPr>
            <a:r>
              <a:rPr lang="tr-TR" sz="2000" b="1" i="1" spc="-10" dirty="0">
                <a:solidFill>
                  <a:srgbClr val="001F5F"/>
                </a:solidFill>
                <a:cs typeface="Trebuchet MS"/>
              </a:rPr>
              <a:t>işlemler</a:t>
            </a:r>
            <a:endParaRPr lang="tr-TR" sz="2000" b="1" i="1" dirty="0">
              <a:cs typeface="Trebuchet MS"/>
            </a:endParaRPr>
          </a:p>
          <a:p>
            <a:pPr marL="555625" marR="412750" algn="ctr">
              <a:lnSpc>
                <a:spcPts val="3900"/>
              </a:lnSpc>
              <a:spcBef>
                <a:spcPts val="1040"/>
              </a:spcBef>
            </a:pPr>
            <a:r>
              <a:rPr lang="tr-TR" sz="2000" spc="-10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“</a:t>
            </a:r>
            <a:r>
              <a:rPr lang="tr-TR" sz="2000" b="1" spc="-10" dirty="0" smtClean="0">
                <a:solidFill>
                  <a:schemeClr val="bg2">
                    <a:lumMod val="50000"/>
                  </a:schemeClr>
                </a:solidFill>
                <a:cs typeface="Trebuchet MS"/>
              </a:rPr>
              <a:t>2022 </a:t>
            </a:r>
            <a:r>
              <a:rPr lang="tr-TR" sz="2000" b="1" spc="-60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ORTAÖĞRETİME </a:t>
            </a:r>
            <a:r>
              <a:rPr lang="tr-TR" sz="2000" b="1" spc="-20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GEÇİŞ </a:t>
            </a:r>
            <a:r>
              <a:rPr lang="tr-TR" sz="2000" b="1" spc="-25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TERCİH </a:t>
            </a: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VE  </a:t>
            </a:r>
            <a:r>
              <a:rPr lang="tr-TR" sz="2000" b="1" spc="-10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YERLEŞTİRME</a:t>
            </a:r>
            <a:r>
              <a:rPr lang="tr-TR" sz="2000" b="1" spc="85" dirty="0">
                <a:solidFill>
                  <a:schemeClr val="bg2">
                    <a:lumMod val="50000"/>
                  </a:schemeClr>
                </a:solidFill>
                <a:cs typeface="Trebuchet MS"/>
              </a:rPr>
              <a:t> </a:t>
            </a:r>
            <a:r>
              <a:rPr lang="tr-TR" sz="2000" b="1" spc="-20" dirty="0" err="1">
                <a:solidFill>
                  <a:schemeClr val="bg2">
                    <a:lumMod val="50000"/>
                  </a:schemeClr>
                </a:solidFill>
                <a:cs typeface="Trebuchet MS"/>
              </a:rPr>
              <a:t>KILAVUZU”</a:t>
            </a:r>
            <a:r>
              <a:rPr lang="tr-TR" sz="2000" b="1" spc="-20" dirty="0" err="1">
                <a:solidFill>
                  <a:srgbClr val="002060"/>
                </a:solidFill>
                <a:cs typeface="Trebuchet MS"/>
              </a:rPr>
              <a:t>nda</a:t>
            </a:r>
            <a:endParaRPr lang="tr-TR" sz="2000" b="1" dirty="0">
              <a:solidFill>
                <a:srgbClr val="002060"/>
              </a:solidFill>
              <a:cs typeface="Trebuchet MS"/>
            </a:endParaRPr>
          </a:p>
          <a:p>
            <a:pPr algn="ctr">
              <a:lnSpc>
                <a:spcPts val="4115"/>
              </a:lnSpc>
              <a:spcBef>
                <a:spcPts val="509"/>
              </a:spcBef>
            </a:pPr>
            <a:r>
              <a:rPr lang="tr-TR" sz="2000" b="1" i="1" dirty="0">
                <a:solidFill>
                  <a:srgbClr val="001F5F"/>
                </a:solidFill>
                <a:cs typeface="Trebuchet MS"/>
              </a:rPr>
              <a:t>belirtilen takvim </a:t>
            </a:r>
            <a:r>
              <a:rPr lang="tr-TR" sz="2000" b="1" i="1" spc="-10" dirty="0">
                <a:solidFill>
                  <a:srgbClr val="001F5F"/>
                </a:solidFill>
                <a:cs typeface="Trebuchet MS"/>
              </a:rPr>
              <a:t>doğrultusunda </a:t>
            </a:r>
            <a:r>
              <a:rPr lang="tr-TR" sz="2000" b="1" i="1" spc="-35" dirty="0" smtClean="0">
                <a:solidFill>
                  <a:srgbClr val="001F5F"/>
                </a:solidFill>
                <a:cs typeface="Trebuchet MS"/>
              </a:rPr>
              <a:t>yürütülecektir</a:t>
            </a:r>
            <a:r>
              <a:rPr lang="tr-TR" sz="2000" b="1" i="1" spc="-35" dirty="0">
                <a:solidFill>
                  <a:srgbClr val="001F5F"/>
                </a:solidFill>
                <a:cs typeface="Trebuchet MS"/>
              </a:rPr>
              <a:t>.</a:t>
            </a:r>
            <a:endParaRPr lang="tr-TR" sz="2000" b="1" i="1" dirty="0"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04800"/>
            <a:ext cx="5791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152" y="721614"/>
            <a:ext cx="6119947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115"/>
              </a:lnSpc>
              <a:spcBef>
                <a:spcPts val="105"/>
              </a:spcBef>
            </a:pPr>
            <a:r>
              <a:rPr sz="3600" spc="-15" dirty="0">
                <a:solidFill>
                  <a:schemeClr val="bg2">
                    <a:lumMod val="50000"/>
                  </a:schemeClr>
                </a:solidFill>
              </a:rPr>
              <a:t>GENEL</a:t>
            </a:r>
            <a:r>
              <a:rPr sz="3600" spc="-375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spc="-10" dirty="0">
                <a:solidFill>
                  <a:schemeClr val="bg2">
                    <a:lumMod val="50000"/>
                  </a:schemeClr>
                </a:solidFill>
              </a:rPr>
              <a:t>AÇIKLAMALAR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  <a:p>
            <a:pPr marR="4445" algn="ctr">
              <a:lnSpc>
                <a:spcPts val="4115"/>
              </a:lnSpc>
            </a:pPr>
            <a:r>
              <a:rPr sz="3600" dirty="0">
                <a:solidFill>
                  <a:schemeClr val="bg2">
                    <a:lumMod val="50000"/>
                  </a:schemeClr>
                </a:solidFill>
              </a:rPr>
              <a:t>(Açık Öğretim)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100" y="2514600"/>
            <a:ext cx="10894373" cy="271526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4445" algn="ctr">
              <a:lnSpc>
                <a:spcPct val="136000"/>
              </a:lnSpc>
              <a:spcBef>
                <a:spcPts val="55"/>
              </a:spcBef>
            </a:pPr>
            <a:r>
              <a:rPr sz="2600" b="1" i="1" dirty="0">
                <a:solidFill>
                  <a:srgbClr val="00B050"/>
                </a:solidFill>
                <a:latin typeface="Trebuchet MS"/>
                <a:cs typeface="Trebuchet MS"/>
              </a:rPr>
              <a:t>Açık </a:t>
            </a:r>
            <a:r>
              <a:rPr sz="2600" b="1" i="1" spc="15" dirty="0">
                <a:solidFill>
                  <a:srgbClr val="00B050"/>
                </a:solidFill>
                <a:latin typeface="Trebuchet MS"/>
                <a:cs typeface="Trebuchet MS"/>
              </a:rPr>
              <a:t>Öğretim Ortaokulu </a:t>
            </a:r>
            <a:r>
              <a:rPr sz="2600" b="1" i="1" spc="5" dirty="0">
                <a:solidFill>
                  <a:srgbClr val="00B050"/>
                </a:solidFill>
                <a:latin typeface="Trebuchet MS"/>
                <a:cs typeface="Trebuchet MS"/>
              </a:rPr>
              <a:t>öğrencilerinin yerleştirme </a:t>
            </a:r>
            <a:r>
              <a:rPr sz="2600" b="1" i="1" spc="-5" dirty="0">
                <a:solidFill>
                  <a:srgbClr val="00B050"/>
                </a:solidFill>
                <a:latin typeface="Trebuchet MS"/>
                <a:cs typeface="Trebuchet MS"/>
              </a:rPr>
              <a:t>işlemleri, </a:t>
            </a:r>
            <a:r>
              <a:rPr sz="26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yerel  </a:t>
            </a:r>
            <a:r>
              <a:rPr sz="26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6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2600" b="1" i="1" spc="20" dirty="0" err="1">
                <a:solidFill>
                  <a:srgbClr val="001F5F"/>
                </a:solidFill>
                <a:latin typeface="Trebuchet MS"/>
                <a:cs typeface="Trebuchet MS"/>
              </a:rPr>
              <a:t>öğrenci</a:t>
            </a:r>
            <a:r>
              <a:rPr sz="2600" b="1" i="1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tr-TR" sz="26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2600" b="1" i="1" spc="5" dirty="0" err="1">
                <a:solidFill>
                  <a:srgbClr val="001F5F"/>
                </a:solidFill>
                <a:latin typeface="Trebuchet MS"/>
                <a:cs typeface="Trebuchet MS"/>
              </a:rPr>
              <a:t>lan</a:t>
            </a:r>
            <a:r>
              <a:rPr sz="26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 okullar </a:t>
            </a:r>
            <a:r>
              <a:rPr sz="26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6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600" b="1" i="1" dirty="0">
                <a:solidFill>
                  <a:srgbClr val="001F5F"/>
                </a:solidFill>
                <a:latin typeface="Trebuchet MS"/>
                <a:cs typeface="Trebuchet MS"/>
              </a:rPr>
              <a:t>talebinde  </a:t>
            </a:r>
            <a:r>
              <a:rPr sz="26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bulunmaları </a:t>
            </a:r>
            <a:r>
              <a:rPr sz="26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hâlinde, </a:t>
            </a:r>
            <a:r>
              <a:rPr sz="26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ikamet </a:t>
            </a:r>
            <a:r>
              <a:rPr sz="2600" b="1" i="1" dirty="0">
                <a:solidFill>
                  <a:srgbClr val="001F5F"/>
                </a:solidFill>
                <a:latin typeface="Trebuchet MS"/>
                <a:cs typeface="Trebuchet MS"/>
              </a:rPr>
              <a:t>adresleri </a:t>
            </a:r>
            <a:r>
              <a:rPr sz="26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dikkate </a:t>
            </a:r>
            <a:r>
              <a:rPr sz="26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alınarak </a:t>
            </a:r>
            <a:r>
              <a:rPr sz="2600" b="1" i="1" spc="10" dirty="0">
                <a:solidFill>
                  <a:srgbClr val="C00000"/>
                </a:solidFill>
                <a:latin typeface="Trebuchet MS"/>
                <a:cs typeface="Trebuchet MS"/>
              </a:rPr>
              <a:t>İl/İlçe </a:t>
            </a:r>
            <a:r>
              <a:rPr sz="2600" b="1" i="1" spc="20" dirty="0">
                <a:solidFill>
                  <a:srgbClr val="C00000"/>
                </a:solidFill>
                <a:latin typeface="Trebuchet MS"/>
                <a:cs typeface="Trebuchet MS"/>
              </a:rPr>
              <a:t>Öğrenci  </a:t>
            </a:r>
            <a:r>
              <a:rPr sz="26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Yerleştirme</a:t>
            </a:r>
            <a:r>
              <a:rPr sz="2600" b="1" i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ve</a:t>
            </a:r>
            <a:r>
              <a:rPr sz="2600" b="1" i="1" spc="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6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Nakil</a:t>
            </a:r>
            <a:r>
              <a:rPr sz="2600" b="1" i="1" spc="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600" b="1" i="1" spc="10" dirty="0" err="1">
                <a:solidFill>
                  <a:srgbClr val="C00000"/>
                </a:solidFill>
                <a:latin typeface="Trebuchet MS"/>
                <a:cs typeface="Trebuchet MS"/>
              </a:rPr>
              <a:t>Komisyonlarınca</a:t>
            </a:r>
            <a:r>
              <a:rPr sz="2600" b="1" i="1" spc="-2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tr-TR" sz="2600" b="1" i="1" spc="50" dirty="0">
                <a:solidFill>
                  <a:srgbClr val="C00000"/>
                </a:solidFill>
                <a:latin typeface="Trebuchet MS"/>
                <a:cs typeface="Trebuchet MS"/>
              </a:rPr>
              <a:t>9- </a:t>
            </a:r>
            <a:r>
              <a:rPr lang="tr-TR" sz="2600" b="1" i="1" spc="50" dirty="0" smtClean="0">
                <a:solidFill>
                  <a:srgbClr val="C00000"/>
                </a:solidFill>
                <a:latin typeface="Trebuchet MS"/>
                <a:cs typeface="Trebuchet MS"/>
              </a:rPr>
              <a:t>17</a:t>
            </a:r>
            <a:r>
              <a:rPr sz="2600" b="1" i="1" spc="-370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600" b="1" i="1" spc="15" dirty="0" err="1">
                <a:solidFill>
                  <a:srgbClr val="C00000"/>
                </a:solidFill>
                <a:latin typeface="Trebuchet MS"/>
                <a:cs typeface="Trebuchet MS"/>
              </a:rPr>
              <a:t>Ağustos</a:t>
            </a:r>
            <a:r>
              <a:rPr sz="2600" b="1" i="1" spc="-1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600" b="1" i="1" spc="40" dirty="0" smtClean="0">
                <a:solidFill>
                  <a:srgbClr val="C00000"/>
                </a:solidFill>
                <a:latin typeface="Trebuchet MS"/>
                <a:cs typeface="Trebuchet MS"/>
              </a:rPr>
              <a:t>202</a:t>
            </a:r>
            <a:r>
              <a:rPr lang="tr-TR" sz="2600" b="1" i="1" spc="40" dirty="0">
                <a:solidFill>
                  <a:srgbClr val="C00000"/>
                </a:solidFill>
                <a:latin typeface="Trebuchet MS"/>
                <a:cs typeface="Trebuchet MS"/>
              </a:rPr>
              <a:t>2</a:t>
            </a:r>
            <a:r>
              <a:rPr lang="tr-TR" sz="2600" b="1" i="1" spc="40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600" b="1" i="1" spc="5" dirty="0" err="1">
                <a:solidFill>
                  <a:srgbClr val="C00000"/>
                </a:solidFill>
                <a:latin typeface="Trebuchet MS"/>
                <a:cs typeface="Trebuchet MS"/>
              </a:rPr>
              <a:t>tarihlerinde</a:t>
            </a:r>
            <a:r>
              <a:rPr sz="2600" b="1" i="1" spc="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6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yapılacaktır.</a:t>
            </a:r>
            <a:endParaRPr sz="26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152" y="721614"/>
            <a:ext cx="6805747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115"/>
              </a:lnSpc>
              <a:spcBef>
                <a:spcPts val="105"/>
              </a:spcBef>
            </a:pPr>
            <a:r>
              <a:rPr sz="3600" spc="-15" dirty="0">
                <a:solidFill>
                  <a:schemeClr val="bg2">
                    <a:lumMod val="50000"/>
                  </a:schemeClr>
                </a:solidFill>
              </a:rPr>
              <a:t>GENEL</a:t>
            </a:r>
            <a:r>
              <a:rPr sz="3600" spc="-375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spc="-10" dirty="0">
                <a:solidFill>
                  <a:schemeClr val="bg2">
                    <a:lumMod val="50000"/>
                  </a:schemeClr>
                </a:solidFill>
              </a:rPr>
              <a:t>AÇIKLAMALAR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  <a:p>
            <a:pPr marR="5080" algn="ctr">
              <a:lnSpc>
                <a:spcPts val="4115"/>
              </a:lnSpc>
            </a:pPr>
            <a:r>
              <a:rPr sz="3600" spc="-45" dirty="0">
                <a:solidFill>
                  <a:schemeClr val="bg2">
                    <a:lumMod val="50000"/>
                  </a:schemeClr>
                </a:solidFill>
              </a:rPr>
              <a:t>(Tercih</a:t>
            </a:r>
            <a:r>
              <a:rPr sz="3600" spc="-85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600" spc="10" dirty="0">
                <a:solidFill>
                  <a:schemeClr val="bg2">
                    <a:lumMod val="50000"/>
                  </a:schemeClr>
                </a:solidFill>
              </a:rPr>
              <a:t>Süreci)</a:t>
            </a:r>
            <a:endParaRPr sz="3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743" y="2810637"/>
            <a:ext cx="11986243" cy="2493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4225" marR="768350" algn="ctr">
              <a:lnSpc>
                <a:spcPct val="116100"/>
              </a:lnSpc>
              <a:spcBef>
                <a:spcPts val="90"/>
              </a:spcBef>
            </a:pPr>
            <a:r>
              <a:rPr sz="2750" b="1" spc="-35" dirty="0">
                <a:solidFill>
                  <a:srgbClr val="001F5F"/>
                </a:solidFill>
                <a:latin typeface="Trebuchet MS"/>
                <a:cs typeface="Trebuchet MS"/>
              </a:rPr>
              <a:t>Tercih </a:t>
            </a:r>
            <a:r>
              <a:rPr sz="2750" b="1" spc="5" dirty="0">
                <a:solidFill>
                  <a:srgbClr val="001F5F"/>
                </a:solidFill>
                <a:latin typeface="Trebuchet MS"/>
                <a:cs typeface="Trebuchet MS"/>
              </a:rPr>
              <a:t>işlemleri, </a:t>
            </a:r>
            <a:r>
              <a:rPr sz="2750" b="1" spc="-10" dirty="0">
                <a:solidFill>
                  <a:srgbClr val="FFFFFF"/>
                </a:solidFill>
                <a:latin typeface="Trebuchet MS"/>
                <a:cs typeface="Trebuchet MS"/>
                <a:hlinkClick r:id="rId2"/>
              </a:rPr>
              <a:t>http://www.meb.gov.tr </a:t>
            </a:r>
            <a:r>
              <a:rPr sz="2750" b="1" spc="20" dirty="0" err="1">
                <a:solidFill>
                  <a:srgbClr val="FFFFFF"/>
                </a:solidFill>
                <a:latin typeface="Trebuchet MS"/>
                <a:cs typeface="Trebuchet MS"/>
              </a:rPr>
              <a:t>veya</a:t>
            </a:r>
            <a:endParaRPr lang="tr-TR" sz="2750" b="1" spc="2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784225" marR="768350" algn="ctr">
              <a:lnSpc>
                <a:spcPct val="116100"/>
              </a:lnSpc>
              <a:spcBef>
                <a:spcPts val="90"/>
              </a:spcBef>
            </a:pPr>
            <a:r>
              <a:rPr sz="275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10" dirty="0">
                <a:solidFill>
                  <a:srgbClr val="D2A000"/>
                </a:solidFill>
                <a:latin typeface="Trebuchet MS"/>
                <a:cs typeface="Trebuchet MS"/>
              </a:rPr>
              <a:t>https://e-  </a:t>
            </a:r>
            <a:r>
              <a:rPr sz="2750" b="1" spc="-5" dirty="0">
                <a:solidFill>
                  <a:srgbClr val="D2A000"/>
                </a:solidFill>
                <a:latin typeface="Trebuchet MS"/>
                <a:cs typeface="Trebuchet MS"/>
              </a:rPr>
              <a:t>okul.meb.gov.tr</a:t>
            </a:r>
            <a:endParaRPr sz="2750" dirty="0">
              <a:solidFill>
                <a:srgbClr val="D2A000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ts val="3910"/>
              </a:lnSpc>
              <a:spcBef>
                <a:spcPts val="155"/>
              </a:spcBef>
            </a:pPr>
            <a:r>
              <a:rPr sz="2750" b="1" spc="10" dirty="0">
                <a:solidFill>
                  <a:srgbClr val="001F5F"/>
                </a:solidFill>
                <a:latin typeface="Trebuchet MS"/>
                <a:cs typeface="Trebuchet MS"/>
              </a:rPr>
              <a:t>internet </a:t>
            </a:r>
            <a:r>
              <a:rPr sz="2750" b="1" spc="5" dirty="0">
                <a:solidFill>
                  <a:srgbClr val="001F5F"/>
                </a:solidFill>
                <a:latin typeface="Trebuchet MS"/>
                <a:cs typeface="Trebuchet MS"/>
              </a:rPr>
              <a:t>adreslerinde </a:t>
            </a:r>
            <a:r>
              <a:rPr sz="2750" b="1" spc="20" dirty="0">
                <a:solidFill>
                  <a:srgbClr val="001F5F"/>
                </a:solidFill>
                <a:latin typeface="Trebuchet MS"/>
                <a:cs typeface="Trebuchet MS"/>
              </a:rPr>
              <a:t>yayımlanan </a:t>
            </a:r>
            <a:r>
              <a:rPr sz="2750" b="1" spc="10" dirty="0">
                <a:solidFill>
                  <a:srgbClr val="001F5F"/>
                </a:solidFill>
                <a:latin typeface="Trebuchet MS"/>
                <a:cs typeface="Trebuchet MS"/>
              </a:rPr>
              <a:t>tercih listelerine </a:t>
            </a:r>
            <a:r>
              <a:rPr sz="2750" b="1" spc="15" dirty="0">
                <a:solidFill>
                  <a:srgbClr val="001F5F"/>
                </a:solidFill>
                <a:latin typeface="Trebuchet MS"/>
                <a:cs typeface="Trebuchet MS"/>
              </a:rPr>
              <a:t>göre, </a:t>
            </a:r>
            <a:r>
              <a:rPr sz="2750" b="1" spc="15" dirty="0" err="1">
                <a:solidFill>
                  <a:srgbClr val="001F5F"/>
                </a:solidFill>
                <a:latin typeface="Trebuchet MS"/>
                <a:cs typeface="Trebuchet MS"/>
              </a:rPr>
              <a:t>öğrenci</a:t>
            </a:r>
            <a:r>
              <a:rPr sz="2750" b="1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tr-TR" sz="2750" b="1" spc="15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r>
              <a:rPr sz="2750" b="1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750" b="1" spc="10" dirty="0">
                <a:solidFill>
                  <a:srgbClr val="001F5F"/>
                </a:solidFill>
                <a:latin typeface="Trebuchet MS"/>
                <a:cs typeface="Trebuchet MS"/>
              </a:rPr>
              <a:t>velisi </a:t>
            </a:r>
            <a:r>
              <a:rPr sz="2750" b="1" spc="10" dirty="0" err="1">
                <a:solidFill>
                  <a:srgbClr val="001F5F"/>
                </a:solidFill>
                <a:latin typeface="Trebuchet MS"/>
                <a:cs typeface="Trebuchet MS"/>
              </a:rPr>
              <a:t>tarafından</a:t>
            </a:r>
            <a:r>
              <a:rPr sz="2750" b="1" spc="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tr-TR" sz="2750" b="1" spc="35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4</a:t>
            </a:r>
            <a:r>
              <a:rPr sz="2750" b="1" spc="35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-</a:t>
            </a:r>
            <a:r>
              <a:rPr lang="tr-TR" sz="2750" b="1" spc="35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</a:t>
            </a:r>
            <a:endParaRPr sz="27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6985" algn="ctr">
              <a:lnSpc>
                <a:spcPct val="100000"/>
              </a:lnSpc>
              <a:spcBef>
                <a:spcPts val="290"/>
              </a:spcBef>
            </a:pPr>
            <a:r>
              <a:rPr sz="2750" b="1" spc="-3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Temmuz</a:t>
            </a:r>
            <a:r>
              <a:rPr sz="2750" b="1" spc="-3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750" b="1" spc="25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202</a:t>
            </a:r>
            <a:r>
              <a:rPr lang="tr-TR" sz="2750" b="1" spc="25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</a:t>
            </a:r>
            <a:r>
              <a:rPr sz="2750" b="1" spc="25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750" b="1" spc="3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(17.00’ye </a:t>
            </a:r>
            <a:r>
              <a:rPr sz="2750" b="1" spc="-5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kadar) </a:t>
            </a:r>
            <a:r>
              <a:rPr sz="2750" b="1" spc="15" dirty="0">
                <a:solidFill>
                  <a:srgbClr val="001F5F"/>
                </a:solidFill>
                <a:latin typeface="Trebuchet MS"/>
                <a:cs typeface="Trebuchet MS"/>
              </a:rPr>
              <a:t>tarihleri </a:t>
            </a:r>
            <a:r>
              <a:rPr sz="2750" b="1" spc="5" dirty="0">
                <a:solidFill>
                  <a:srgbClr val="001F5F"/>
                </a:solidFill>
                <a:latin typeface="Trebuchet MS"/>
                <a:cs typeface="Trebuchet MS"/>
              </a:rPr>
              <a:t>arasında</a:t>
            </a:r>
            <a:r>
              <a:rPr sz="2750" b="1" spc="1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750" b="1" spc="-5" dirty="0">
                <a:solidFill>
                  <a:srgbClr val="001F5F"/>
                </a:solidFill>
                <a:latin typeface="Trebuchet MS"/>
                <a:cs typeface="Trebuchet MS"/>
              </a:rPr>
              <a:t>yapılacaktır.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384" y="968755"/>
            <a:ext cx="922951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5" dirty="0">
                <a:solidFill>
                  <a:srgbClr val="7030A0"/>
                </a:solidFill>
              </a:rPr>
              <a:t>YERLEŞTİRMEYE </a:t>
            </a:r>
            <a:r>
              <a:rPr sz="3600" spc="-5" dirty="0">
                <a:solidFill>
                  <a:srgbClr val="7030A0"/>
                </a:solidFill>
              </a:rPr>
              <a:t>ESAS</a:t>
            </a:r>
            <a:r>
              <a:rPr sz="3600" spc="140" dirty="0">
                <a:solidFill>
                  <a:srgbClr val="7030A0"/>
                </a:solidFill>
              </a:rPr>
              <a:t> </a:t>
            </a:r>
            <a:r>
              <a:rPr sz="3600" spc="-5" dirty="0">
                <a:solidFill>
                  <a:srgbClr val="7030A0"/>
                </a:solidFill>
              </a:rPr>
              <a:t>NAKİLLER</a:t>
            </a:r>
            <a:endParaRPr sz="360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962" y="2688081"/>
            <a:ext cx="12236138" cy="27090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608330" algn="ctr">
              <a:lnSpc>
                <a:spcPct val="100000"/>
              </a:lnSpc>
              <a:spcBef>
                <a:spcPts val="625"/>
              </a:spcBef>
            </a:pPr>
            <a:r>
              <a:rPr sz="2000" b="1" i="1" spc="-25" dirty="0">
                <a:solidFill>
                  <a:srgbClr val="001F5F"/>
                </a:solidFill>
                <a:latin typeface="Trebuchet MS"/>
                <a:cs typeface="Trebuchet MS"/>
              </a:rPr>
              <a:t>“Tercih </a:t>
            </a:r>
            <a:r>
              <a:rPr sz="2000" b="1" i="1" spc="30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Takviminde” </a:t>
            </a:r>
            <a:r>
              <a:rPr sz="20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belirtilen </a:t>
            </a:r>
            <a:r>
              <a:rPr sz="2000" b="1" i="1" spc="20" dirty="0">
                <a:solidFill>
                  <a:srgbClr val="001F5F"/>
                </a:solidFill>
                <a:latin typeface="Trebuchet MS"/>
                <a:cs typeface="Trebuchet MS"/>
              </a:rPr>
              <a:t>tarih</a:t>
            </a:r>
            <a:r>
              <a:rPr sz="2000" b="1" i="1" spc="2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30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endParaRPr sz="2000" i="1">
              <a:latin typeface="Trebuchet MS"/>
              <a:cs typeface="Trebuchet MS"/>
            </a:endParaRPr>
          </a:p>
          <a:p>
            <a:pPr marL="596265" algn="ctr">
              <a:lnSpc>
                <a:spcPct val="100000"/>
              </a:lnSpc>
              <a:spcBef>
                <a:spcPts val="530"/>
              </a:spcBef>
            </a:pP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sürelerde </a:t>
            </a:r>
            <a:r>
              <a:rPr sz="2000" b="1" i="1" spc="15" dirty="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sz="2000" b="1" i="1" spc="10" dirty="0">
                <a:solidFill>
                  <a:srgbClr val="FF0000"/>
                </a:solidFill>
                <a:latin typeface="Trebuchet MS"/>
                <a:cs typeface="Trebuchet MS"/>
              </a:rPr>
              <a:t>(iki) 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dönemde</a:t>
            </a:r>
            <a:r>
              <a:rPr sz="2000" b="1" i="1" spc="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yapılacaktır.</a:t>
            </a:r>
            <a:endParaRPr sz="2000" i="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i="1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Her</a:t>
            </a:r>
            <a:r>
              <a:rPr sz="2000" b="1" i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dönemde;</a:t>
            </a:r>
            <a:endParaRPr sz="2000" i="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i="1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Merkezî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Sınav Puanı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öğrenci alan okullar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0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fazla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2000" b="1" i="1" spc="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(üç),</a:t>
            </a:r>
            <a:endParaRPr sz="2000" i="1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b="1" i="1" spc="-50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yerleştirmeyle </a:t>
            </a: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öğrenci alan okullar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0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fazla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2000" b="1" i="1" spc="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(üç),</a:t>
            </a:r>
            <a:endParaRPr sz="2000" i="1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0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Pansiyonlu okullar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000" b="1" i="1" spc="15" dirty="0">
                <a:solidFill>
                  <a:srgbClr val="001F5F"/>
                </a:solidFill>
                <a:latin typeface="Trebuchet MS"/>
                <a:cs typeface="Trebuchet MS"/>
              </a:rPr>
              <a:t>de </a:t>
            </a:r>
            <a:r>
              <a:rPr sz="20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en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fazla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3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(üç) </a:t>
            </a:r>
            <a:r>
              <a:rPr sz="20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okul </a:t>
            </a:r>
            <a:r>
              <a:rPr sz="2000" b="1" i="1" dirty="0">
                <a:solidFill>
                  <a:srgbClr val="001F5F"/>
                </a:solidFill>
                <a:latin typeface="Trebuchet MS"/>
                <a:cs typeface="Trebuchet MS"/>
              </a:rPr>
              <a:t>tercihi</a:t>
            </a:r>
            <a:r>
              <a:rPr sz="2000" b="1" i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yapılabilecektir.</a:t>
            </a:r>
            <a:endParaRPr sz="2000" i="1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384" y="968755"/>
            <a:ext cx="884851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5" dirty="0">
                <a:solidFill>
                  <a:srgbClr val="7030A0"/>
                </a:solidFill>
              </a:rPr>
              <a:t>YERLEŞTİRMEYE </a:t>
            </a:r>
            <a:r>
              <a:rPr sz="3600" spc="-5" dirty="0">
                <a:solidFill>
                  <a:srgbClr val="7030A0"/>
                </a:solidFill>
              </a:rPr>
              <a:t>ESAS</a:t>
            </a:r>
            <a:r>
              <a:rPr sz="3600" spc="140" dirty="0">
                <a:solidFill>
                  <a:srgbClr val="7030A0"/>
                </a:solidFill>
              </a:rPr>
              <a:t> </a:t>
            </a:r>
            <a:r>
              <a:rPr sz="3600" spc="-5" dirty="0">
                <a:solidFill>
                  <a:srgbClr val="7030A0"/>
                </a:solidFill>
              </a:rPr>
              <a:t>NAKİLLER</a:t>
            </a:r>
            <a:endParaRPr sz="360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77900" y="2057400"/>
            <a:ext cx="11430000" cy="284693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42240" marR="90805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tr-TR" b="1" i="1" spc="-15" dirty="0">
                <a:solidFill>
                  <a:srgbClr val="002060"/>
                </a:solidFill>
              </a:rPr>
              <a:t>1. </a:t>
            </a:r>
            <a:r>
              <a:rPr b="1" i="1" spc="-15" dirty="0" err="1">
                <a:solidFill>
                  <a:srgbClr val="002060"/>
                </a:solidFill>
              </a:rPr>
              <a:t>Yerleştirmeye</a:t>
            </a:r>
            <a:r>
              <a:rPr b="1" i="1" spc="-15" dirty="0">
                <a:solidFill>
                  <a:srgbClr val="002060"/>
                </a:solidFill>
              </a:rPr>
              <a:t> </a:t>
            </a:r>
            <a:r>
              <a:rPr b="1" i="1" spc="5" dirty="0">
                <a:solidFill>
                  <a:srgbClr val="002060"/>
                </a:solidFill>
              </a:rPr>
              <a:t>esas </a:t>
            </a:r>
            <a:r>
              <a:rPr b="1" i="1" spc="10" dirty="0">
                <a:solidFill>
                  <a:srgbClr val="002060"/>
                </a:solidFill>
              </a:rPr>
              <a:t>nakil </a:t>
            </a:r>
            <a:r>
              <a:rPr b="1" i="1" spc="-5" dirty="0">
                <a:solidFill>
                  <a:srgbClr val="002060"/>
                </a:solidFill>
              </a:rPr>
              <a:t>işlemi için; tercih</a:t>
            </a:r>
            <a:r>
              <a:rPr b="1" i="1" spc="-260" dirty="0">
                <a:solidFill>
                  <a:srgbClr val="002060"/>
                </a:solidFill>
              </a:rPr>
              <a:t> </a:t>
            </a:r>
            <a:r>
              <a:rPr b="1" i="1" spc="20" dirty="0">
                <a:solidFill>
                  <a:srgbClr val="002060"/>
                </a:solidFill>
              </a:rPr>
              <a:t>başvuruları</a:t>
            </a:r>
          </a:p>
          <a:p>
            <a:pPr marL="142240" algn="ctr">
              <a:lnSpc>
                <a:spcPct val="100000"/>
              </a:lnSpc>
              <a:spcBef>
                <a:spcPts val="409"/>
              </a:spcBef>
              <a:buNone/>
            </a:pPr>
            <a:r>
              <a:rPr lang="tr-TR" spc="35" dirty="0" smtClean="0">
                <a:solidFill>
                  <a:srgbClr val="C00000"/>
                </a:solidFill>
              </a:rPr>
              <a:t>25-29 </a:t>
            </a:r>
            <a:r>
              <a:rPr lang="tr-TR" spc="35" dirty="0">
                <a:solidFill>
                  <a:srgbClr val="C00000"/>
                </a:solidFill>
              </a:rPr>
              <a:t>Temmuz </a:t>
            </a:r>
            <a:r>
              <a:rPr lang="tr-TR" spc="35" dirty="0" smtClean="0">
                <a:solidFill>
                  <a:srgbClr val="C00000"/>
                </a:solidFill>
              </a:rPr>
              <a:t>2022</a:t>
            </a:r>
            <a:endParaRPr lang="tr-TR" spc="35" dirty="0">
              <a:solidFill>
                <a:srgbClr val="C00000"/>
              </a:solidFill>
            </a:endParaRPr>
          </a:p>
          <a:p>
            <a:pPr marL="142240" algn="ctr">
              <a:spcBef>
                <a:spcPts val="409"/>
              </a:spcBef>
              <a:buNone/>
            </a:pPr>
            <a:r>
              <a:rPr lang="tr-TR" b="1" i="1" spc="-15" dirty="0">
                <a:solidFill>
                  <a:srgbClr val="002060"/>
                </a:solidFill>
              </a:rPr>
              <a:t>2. Yerleştirmeye </a:t>
            </a:r>
            <a:r>
              <a:rPr lang="tr-TR" b="1" i="1" spc="5" dirty="0">
                <a:solidFill>
                  <a:srgbClr val="002060"/>
                </a:solidFill>
              </a:rPr>
              <a:t>esas </a:t>
            </a:r>
            <a:r>
              <a:rPr lang="tr-TR" b="1" i="1" spc="10" dirty="0">
                <a:solidFill>
                  <a:srgbClr val="002060"/>
                </a:solidFill>
              </a:rPr>
              <a:t>nakil </a:t>
            </a:r>
            <a:r>
              <a:rPr lang="tr-TR" b="1" i="1" spc="-5" dirty="0">
                <a:solidFill>
                  <a:srgbClr val="002060"/>
                </a:solidFill>
              </a:rPr>
              <a:t>işlemi için; tercih</a:t>
            </a:r>
            <a:r>
              <a:rPr lang="tr-TR" b="1" i="1" spc="-260" dirty="0">
                <a:solidFill>
                  <a:srgbClr val="002060"/>
                </a:solidFill>
              </a:rPr>
              <a:t> </a:t>
            </a:r>
            <a:r>
              <a:rPr lang="tr-TR" b="1" i="1" spc="20" dirty="0">
                <a:solidFill>
                  <a:srgbClr val="002060"/>
                </a:solidFill>
              </a:rPr>
              <a:t>başvuruları</a:t>
            </a:r>
          </a:p>
          <a:p>
            <a:pPr marL="142240" algn="ctr">
              <a:lnSpc>
                <a:spcPct val="100000"/>
              </a:lnSpc>
              <a:spcBef>
                <a:spcPts val="409"/>
              </a:spcBef>
              <a:buNone/>
            </a:pPr>
            <a:r>
              <a:rPr spc="-229" dirty="0">
                <a:solidFill>
                  <a:srgbClr val="C00000"/>
                </a:solidFill>
              </a:rPr>
              <a:t> </a:t>
            </a:r>
            <a:r>
              <a:rPr lang="tr-TR" spc="-229" dirty="0">
                <a:solidFill>
                  <a:srgbClr val="C00000"/>
                </a:solidFill>
              </a:rPr>
              <a:t>1</a:t>
            </a:r>
            <a:r>
              <a:rPr lang="tr-TR" spc="-229" dirty="0" smtClean="0">
                <a:solidFill>
                  <a:srgbClr val="C00000"/>
                </a:solidFill>
              </a:rPr>
              <a:t>- </a:t>
            </a:r>
            <a:r>
              <a:rPr lang="tr-TR" spc="-229" dirty="0">
                <a:solidFill>
                  <a:srgbClr val="C00000"/>
                </a:solidFill>
              </a:rPr>
              <a:t>5</a:t>
            </a:r>
            <a:r>
              <a:rPr lang="tr-TR" spc="-229" dirty="0" smtClean="0">
                <a:solidFill>
                  <a:srgbClr val="C00000"/>
                </a:solidFill>
              </a:rPr>
              <a:t> </a:t>
            </a:r>
            <a:r>
              <a:rPr spc="10" dirty="0" err="1">
                <a:solidFill>
                  <a:srgbClr val="C00000"/>
                </a:solidFill>
              </a:rPr>
              <a:t>Ağustos</a:t>
            </a:r>
            <a:r>
              <a:rPr spc="-114" dirty="0">
                <a:solidFill>
                  <a:srgbClr val="C00000"/>
                </a:solidFill>
              </a:rPr>
              <a:t> </a:t>
            </a:r>
            <a:r>
              <a:rPr spc="40" dirty="0" smtClean="0">
                <a:solidFill>
                  <a:srgbClr val="C00000"/>
                </a:solidFill>
              </a:rPr>
              <a:t>202</a:t>
            </a:r>
            <a:r>
              <a:rPr lang="tr-TR" spc="40" dirty="0">
                <a:solidFill>
                  <a:srgbClr val="C00000"/>
                </a:solidFill>
              </a:rPr>
              <a:t>2</a:t>
            </a:r>
            <a:r>
              <a:rPr lang="tr-TR" spc="40" dirty="0" smtClean="0">
                <a:solidFill>
                  <a:srgbClr val="C00000"/>
                </a:solidFill>
              </a:rPr>
              <a:t> </a:t>
            </a:r>
            <a:r>
              <a:rPr spc="10" dirty="0" err="1">
                <a:solidFill>
                  <a:srgbClr val="C00000"/>
                </a:solidFill>
              </a:rPr>
              <a:t>tarihlerinde</a:t>
            </a:r>
            <a:r>
              <a:rPr spc="-140" dirty="0">
                <a:solidFill>
                  <a:srgbClr val="C00000"/>
                </a:solidFill>
              </a:rPr>
              <a:t> </a:t>
            </a:r>
            <a:r>
              <a:rPr spc="20" dirty="0" err="1">
                <a:solidFill>
                  <a:srgbClr val="C00000"/>
                </a:solidFill>
              </a:rPr>
              <a:t>saat</a:t>
            </a:r>
            <a:r>
              <a:rPr spc="-135" dirty="0">
                <a:solidFill>
                  <a:srgbClr val="C00000"/>
                </a:solidFill>
              </a:rPr>
              <a:t> </a:t>
            </a:r>
            <a:r>
              <a:rPr spc="30" dirty="0">
                <a:solidFill>
                  <a:srgbClr val="C00000"/>
                </a:solidFill>
              </a:rPr>
              <a:t>17.00’ye</a:t>
            </a:r>
            <a:r>
              <a:rPr lang="tr-TR" spc="30" dirty="0">
                <a:solidFill>
                  <a:srgbClr val="C00000"/>
                </a:solidFill>
              </a:rPr>
              <a:t> </a:t>
            </a:r>
            <a:r>
              <a:rPr spc="20" dirty="0" err="1">
                <a:solidFill>
                  <a:srgbClr val="C00000"/>
                </a:solidFill>
              </a:rPr>
              <a:t>kadar</a:t>
            </a:r>
            <a:r>
              <a:rPr spc="-155" dirty="0">
                <a:solidFill>
                  <a:srgbClr val="C00000"/>
                </a:solidFill>
              </a:rPr>
              <a:t> </a:t>
            </a:r>
            <a:r>
              <a:rPr b="1" i="1" spc="-15" dirty="0">
                <a:solidFill>
                  <a:srgbClr val="002060"/>
                </a:solidFill>
              </a:rPr>
              <a:t>yapılabilecektir.</a:t>
            </a:r>
          </a:p>
          <a:p>
            <a:pPr marL="142240">
              <a:lnSpc>
                <a:spcPct val="100000"/>
              </a:lnSpc>
              <a:spcBef>
                <a:spcPts val="50"/>
              </a:spcBef>
            </a:pP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384" y="968755"/>
            <a:ext cx="861991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5" dirty="0">
                <a:solidFill>
                  <a:srgbClr val="7030A0"/>
                </a:solidFill>
              </a:rPr>
              <a:t>YERLEŞTİRMEYE </a:t>
            </a:r>
            <a:r>
              <a:rPr sz="3600" spc="-5" dirty="0">
                <a:solidFill>
                  <a:srgbClr val="7030A0"/>
                </a:solidFill>
              </a:rPr>
              <a:t>ESAS</a:t>
            </a:r>
            <a:r>
              <a:rPr sz="3600" spc="140" dirty="0">
                <a:solidFill>
                  <a:srgbClr val="7030A0"/>
                </a:solidFill>
              </a:rPr>
              <a:t> </a:t>
            </a:r>
            <a:r>
              <a:rPr sz="3600" spc="-5" dirty="0">
                <a:solidFill>
                  <a:srgbClr val="7030A0"/>
                </a:solidFill>
              </a:rPr>
              <a:t>NAKİLLER</a:t>
            </a:r>
            <a:endParaRPr sz="360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2057400"/>
            <a:ext cx="12039600" cy="3508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38300"/>
              </a:lnSpc>
              <a:spcBef>
                <a:spcPts val="130"/>
              </a:spcBef>
            </a:pPr>
            <a:r>
              <a:rPr lang="tr-TR" b="1" i="1" dirty="0">
                <a:solidFill>
                  <a:srgbClr val="002060"/>
                </a:solidFill>
              </a:rPr>
              <a:t>Yerel yerleştirme ile öğrenci alan okullara </a:t>
            </a:r>
            <a:r>
              <a:rPr lang="tr-TR" b="1" i="1" dirty="0">
                <a:solidFill>
                  <a:schemeClr val="bg2">
                    <a:lumMod val="50000"/>
                  </a:schemeClr>
                </a:solidFill>
              </a:rPr>
              <a:t>tercihte bulunan ve ilk yerleştirmede tercihine yerleşen öğrencilerin</a:t>
            </a:r>
            <a:r>
              <a:rPr lang="tr-TR" b="1" i="1" dirty="0">
                <a:solidFill>
                  <a:srgbClr val="002060"/>
                </a:solidFill>
              </a:rPr>
              <a:t>, yerleştirmeye esas nakil tercih dönemlerinde </a:t>
            </a:r>
            <a:r>
              <a:rPr lang="tr-TR" b="1" i="1" dirty="0">
                <a:solidFill>
                  <a:srgbClr val="00B050"/>
                </a:solidFill>
              </a:rPr>
              <a:t>Kayıt Alanından okul ve farklı tür tercih etme zorunluluğu bulunmayacaktır. </a:t>
            </a:r>
          </a:p>
          <a:p>
            <a:pPr marL="12700" marR="5080" algn="ctr">
              <a:lnSpc>
                <a:spcPct val="138300"/>
              </a:lnSpc>
              <a:spcBef>
                <a:spcPts val="130"/>
              </a:spcBef>
            </a:pPr>
            <a:endParaRPr lang="tr-TR" b="1" i="1" dirty="0">
              <a:solidFill>
                <a:srgbClr val="002060"/>
              </a:solidFill>
            </a:endParaRPr>
          </a:p>
          <a:p>
            <a:pPr marL="12700" marR="5080" algn="ctr">
              <a:lnSpc>
                <a:spcPct val="138300"/>
              </a:lnSpc>
              <a:spcBef>
                <a:spcPts val="130"/>
              </a:spcBef>
            </a:pPr>
            <a:r>
              <a:rPr lang="tr-TR" b="1" i="1" dirty="0">
                <a:solidFill>
                  <a:srgbClr val="002060"/>
                </a:solidFill>
              </a:rPr>
              <a:t>Ancak, </a:t>
            </a:r>
            <a:r>
              <a:rPr lang="tr-TR" b="1" i="1" dirty="0">
                <a:solidFill>
                  <a:srgbClr val="FF0066"/>
                </a:solidFill>
              </a:rPr>
              <a:t>tercihlerine yerleşemeyen öğrenciler, yerleştirmeye esas nakil tercihlerinde ilk 2 (iki) okulu Kayıt Alanından seçmek şartıyla </a:t>
            </a:r>
            <a:r>
              <a:rPr lang="tr-TR" b="1" i="1" dirty="0">
                <a:solidFill>
                  <a:srgbClr val="002060"/>
                </a:solidFill>
              </a:rPr>
              <a:t>en fazla 3 (üç) okul tercihinde bulunabileceklerdir. </a:t>
            </a:r>
          </a:p>
          <a:p>
            <a:pPr marL="12700" marR="5080" algn="ctr">
              <a:lnSpc>
                <a:spcPct val="138300"/>
              </a:lnSpc>
              <a:spcBef>
                <a:spcPts val="130"/>
              </a:spcBef>
            </a:pPr>
            <a:endParaRPr lang="tr-TR" b="1" i="1" dirty="0">
              <a:solidFill>
                <a:srgbClr val="002060"/>
              </a:solidFill>
            </a:endParaRPr>
          </a:p>
          <a:p>
            <a:pPr marL="12700" marR="5080" algn="ctr">
              <a:lnSpc>
                <a:spcPct val="138300"/>
              </a:lnSpc>
              <a:spcBef>
                <a:spcPts val="130"/>
              </a:spcBef>
            </a:pPr>
            <a:r>
              <a:rPr lang="tr-TR" b="1" i="1" dirty="0">
                <a:solidFill>
                  <a:srgbClr val="002060"/>
                </a:solidFill>
              </a:rPr>
              <a:t>Yapılan tercihlerde aynı okul türünden (Anadolu Lisesi, Mesleki ve Teknik Anadolu Lisesi, Anadolu İmam Hatip Lisesi) </a:t>
            </a:r>
            <a:r>
              <a:rPr lang="tr-TR" b="1" i="1" dirty="0">
                <a:solidFill>
                  <a:srgbClr val="FF9900"/>
                </a:solidFill>
              </a:rPr>
              <a:t>en fazla 2 (iki) okul </a:t>
            </a:r>
            <a:r>
              <a:rPr lang="tr-TR" b="1" i="1" dirty="0">
                <a:solidFill>
                  <a:srgbClr val="002060"/>
                </a:solidFill>
              </a:rPr>
              <a:t>seçilebilecektir.</a:t>
            </a:r>
            <a:endParaRPr b="1" i="1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5110" y="968755"/>
            <a:ext cx="69581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7030A0"/>
                </a:solidFill>
              </a:rPr>
              <a:t>YERLEŞTİRME</a:t>
            </a:r>
            <a:r>
              <a:rPr sz="3600" dirty="0">
                <a:solidFill>
                  <a:srgbClr val="7030A0"/>
                </a:solidFill>
              </a:rPr>
              <a:t> İŞLEMLERİ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2362200"/>
            <a:ext cx="11430000" cy="304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36195" indent="-210185" algn="ctr">
              <a:lnSpc>
                <a:spcPct val="134100"/>
              </a:lnSpc>
              <a:spcBef>
                <a:spcPts val="100"/>
              </a:spcBef>
            </a:pP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İlköğretim programını tamamlayan </a:t>
            </a:r>
            <a:r>
              <a:rPr sz="2100" i="1" spc="-10" dirty="0">
                <a:solidFill>
                  <a:srgbClr val="001F5F"/>
                </a:solidFill>
                <a:latin typeface="Trebuchet MS"/>
                <a:cs typeface="Trebuchet MS"/>
              </a:rPr>
              <a:t>özel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eğitim </a:t>
            </a:r>
            <a:r>
              <a:rPr sz="2100" i="1" spc="15" dirty="0">
                <a:solidFill>
                  <a:srgbClr val="001F5F"/>
                </a:solidFill>
                <a:latin typeface="Trebuchet MS"/>
                <a:cs typeface="Trebuchet MS"/>
              </a:rPr>
              <a:t>ihtiyacı</a:t>
            </a:r>
            <a:r>
              <a:rPr sz="2100" i="1" spc="-4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olan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öğrencilerden kaynaştırma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yoluyla  eğitim alacak </a:t>
            </a:r>
            <a:r>
              <a:rPr sz="2100" i="1" spc="-30" dirty="0">
                <a:solidFill>
                  <a:srgbClr val="001F5F"/>
                </a:solidFill>
                <a:latin typeface="Trebuchet MS"/>
                <a:cs typeface="Trebuchet MS"/>
              </a:rPr>
              <a:t>öğrenciler,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geçerli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“</a:t>
            </a:r>
            <a:r>
              <a:rPr sz="2100" b="1" i="1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Engelli </a:t>
            </a:r>
            <a:r>
              <a:rPr sz="2100" b="1" i="1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Sağlık </a:t>
            </a:r>
            <a:r>
              <a:rPr sz="2100" b="1" i="1" spc="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Kurulu </a:t>
            </a:r>
            <a:r>
              <a:rPr sz="2100" b="1" i="1" spc="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Raporu”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ve ortaöğretim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kademesine 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yönelik</a:t>
            </a:r>
            <a:r>
              <a:rPr sz="2100" i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b="1" i="1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“Özel</a:t>
            </a:r>
            <a:r>
              <a:rPr sz="2100" b="1" i="1" spc="4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i="1" spc="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Eğitim</a:t>
            </a:r>
            <a:r>
              <a:rPr sz="2100" b="1" i="1" spc="-5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i="1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Değerlendirme</a:t>
            </a:r>
            <a:r>
              <a:rPr sz="2100" b="1" i="1" spc="-10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i="1" spc="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Kurulu</a:t>
            </a:r>
            <a:r>
              <a:rPr sz="2100" b="1" i="1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b="1" i="1" spc="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Raporu”</a:t>
            </a:r>
            <a:r>
              <a:rPr sz="2100" b="1" i="1" spc="-8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doğrultusunda</a:t>
            </a:r>
            <a:r>
              <a:rPr sz="2100" i="1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ikamet</a:t>
            </a:r>
            <a:r>
              <a:rPr sz="2100" i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adresleri,</a:t>
            </a:r>
            <a:r>
              <a:rPr sz="2100" i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-10" dirty="0" err="1">
                <a:solidFill>
                  <a:srgbClr val="001F5F"/>
                </a:solidFill>
                <a:latin typeface="Trebuchet MS"/>
                <a:cs typeface="Trebuchet MS"/>
              </a:rPr>
              <a:t>engel</a:t>
            </a:r>
            <a:r>
              <a:rPr lang="tr-TR" sz="2100" i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10" dirty="0" err="1">
                <a:solidFill>
                  <a:srgbClr val="001F5F"/>
                </a:solidFill>
                <a:latin typeface="Trebuchet MS"/>
                <a:cs typeface="Trebuchet MS"/>
              </a:rPr>
              <a:t>durumu</a:t>
            </a:r>
            <a:r>
              <a:rPr sz="2100" i="1" spc="-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r>
              <a:rPr sz="2100" i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özellikleri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dikkate</a:t>
            </a:r>
            <a:r>
              <a:rPr sz="2100" i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alınarak</a:t>
            </a:r>
            <a:r>
              <a:rPr sz="2100" i="1" spc="-1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yerel</a:t>
            </a:r>
            <a:r>
              <a:rPr sz="2100" i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yerleştirme</a:t>
            </a:r>
            <a:r>
              <a:rPr sz="2100" i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ile</a:t>
            </a:r>
            <a:r>
              <a:rPr sz="2100" i="1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öğrenci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alan</a:t>
            </a:r>
            <a:r>
              <a:rPr sz="2100" i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okullara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ilgili</a:t>
            </a:r>
            <a:r>
              <a:rPr sz="2100" i="1" spc="-7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mevzuat  çerçevesinde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her </a:t>
            </a:r>
            <a:r>
              <a:rPr sz="2100" i="1" spc="15" dirty="0">
                <a:solidFill>
                  <a:srgbClr val="001F5F"/>
                </a:solidFill>
                <a:latin typeface="Trebuchet MS"/>
                <a:cs typeface="Trebuchet MS"/>
              </a:rPr>
              <a:t>bir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şubede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iki öğrenciyi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geçmeyecek </a:t>
            </a:r>
            <a:r>
              <a:rPr sz="2100" i="1" dirty="0" err="1">
                <a:solidFill>
                  <a:srgbClr val="001F5F"/>
                </a:solidFill>
                <a:latin typeface="Trebuchet MS"/>
                <a:cs typeface="Trebuchet MS"/>
              </a:rPr>
              <a:t>şekilde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tr-TR" sz="2100" b="1" i="1" spc="-25" dirty="0" smtClean="0">
                <a:solidFill>
                  <a:srgbClr val="C00000"/>
                </a:solidFill>
                <a:latin typeface="Trebuchet MS"/>
                <a:cs typeface="Trebuchet MS"/>
              </a:rPr>
              <a:t>9-17</a:t>
            </a:r>
            <a:r>
              <a:rPr sz="2100" b="1" i="1" spc="-25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100" b="1" i="1" dirty="0" err="1">
                <a:solidFill>
                  <a:srgbClr val="C00000"/>
                </a:solidFill>
                <a:latin typeface="Trebuchet MS"/>
                <a:cs typeface="Trebuchet MS"/>
              </a:rPr>
              <a:t>Ağustos</a:t>
            </a:r>
            <a:r>
              <a:rPr sz="2100" b="1" i="1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100" b="1" i="1" spc="-25" dirty="0" smtClean="0">
                <a:solidFill>
                  <a:srgbClr val="C00000"/>
                </a:solidFill>
                <a:latin typeface="Trebuchet MS"/>
                <a:cs typeface="Trebuchet MS"/>
              </a:rPr>
              <a:t>202</a:t>
            </a:r>
            <a:r>
              <a:rPr lang="tr-TR" sz="2100" b="1" i="1" spc="-25" dirty="0">
                <a:solidFill>
                  <a:srgbClr val="C00000"/>
                </a:solidFill>
                <a:latin typeface="Trebuchet MS"/>
                <a:cs typeface="Trebuchet MS"/>
              </a:rPr>
              <a:t>2</a:t>
            </a:r>
            <a:r>
              <a:rPr sz="2100" b="1" i="1" spc="-25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100" i="1" spc="10" dirty="0">
                <a:solidFill>
                  <a:srgbClr val="001F5F"/>
                </a:solidFill>
                <a:latin typeface="Trebuchet MS"/>
                <a:cs typeface="Trebuchet MS"/>
              </a:rPr>
              <a:t>tarihlerinde  il/ilçe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100" i="1" spc="10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2100" i="1" dirty="0">
                <a:solidFill>
                  <a:srgbClr val="001F5F"/>
                </a:solidFill>
                <a:latin typeface="Trebuchet MS"/>
                <a:cs typeface="Trebuchet MS"/>
              </a:rPr>
              <a:t>nakil </a:t>
            </a:r>
            <a:r>
              <a:rPr sz="2100" i="1" spc="-5" dirty="0">
                <a:solidFill>
                  <a:srgbClr val="001F5F"/>
                </a:solidFill>
                <a:latin typeface="Trebuchet MS"/>
                <a:cs typeface="Trebuchet MS"/>
              </a:rPr>
              <a:t>komisyonu </a:t>
            </a:r>
            <a:r>
              <a:rPr sz="2100" i="1" spc="10" dirty="0">
                <a:solidFill>
                  <a:srgbClr val="001F5F"/>
                </a:solidFill>
                <a:latin typeface="Trebuchet MS"/>
                <a:cs typeface="Trebuchet MS"/>
              </a:rPr>
              <a:t>kararı </a:t>
            </a:r>
            <a:r>
              <a:rPr sz="2100" i="1" spc="5" dirty="0">
                <a:solidFill>
                  <a:srgbClr val="001F5F"/>
                </a:solidFill>
                <a:latin typeface="Trebuchet MS"/>
                <a:cs typeface="Trebuchet MS"/>
              </a:rPr>
              <a:t>ile</a:t>
            </a:r>
            <a:r>
              <a:rPr sz="2100" i="1" spc="-2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rebuchet MS"/>
                <a:cs typeface="Trebuchet MS"/>
              </a:rPr>
              <a:t>yerleştirilecektir.</a:t>
            </a:r>
            <a:endParaRPr sz="21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5110" y="968755"/>
            <a:ext cx="77201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10" dirty="0">
                <a:solidFill>
                  <a:srgbClr val="7030A0"/>
                </a:solidFill>
              </a:rPr>
              <a:t>YERLEŞTİRME</a:t>
            </a:r>
            <a:r>
              <a:rPr sz="3600" dirty="0">
                <a:solidFill>
                  <a:srgbClr val="7030A0"/>
                </a:solidFill>
              </a:rPr>
              <a:t> İŞLEMLERİ</a:t>
            </a:r>
            <a:endParaRPr sz="360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65" y="3337408"/>
            <a:ext cx="12044062" cy="14770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675"/>
              </a:spcBef>
            </a:pPr>
            <a:r>
              <a:rPr sz="2900" b="1" spc="-15" dirty="0">
                <a:solidFill>
                  <a:srgbClr val="001F5F"/>
                </a:solidFill>
                <a:latin typeface="Trebuchet MS"/>
                <a:cs typeface="Trebuchet MS"/>
              </a:rPr>
              <a:t>Yerleştirme</a:t>
            </a:r>
            <a:r>
              <a:rPr sz="2900" b="1" spc="-229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900" b="1" spc="15" dirty="0">
                <a:solidFill>
                  <a:srgbClr val="001F5F"/>
                </a:solidFill>
                <a:latin typeface="Trebuchet MS"/>
                <a:cs typeface="Trebuchet MS"/>
              </a:rPr>
              <a:t>işlemleri</a:t>
            </a:r>
            <a:r>
              <a:rPr sz="2900" b="1" spc="-2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900" b="1" spc="10" dirty="0">
                <a:solidFill>
                  <a:srgbClr val="001F5F"/>
                </a:solidFill>
                <a:latin typeface="Trebuchet MS"/>
                <a:cs typeface="Trebuchet MS"/>
              </a:rPr>
              <a:t>sonucunda</a:t>
            </a:r>
            <a:r>
              <a:rPr sz="2900" b="1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900" b="1" spc="10" dirty="0">
                <a:solidFill>
                  <a:srgbClr val="001F5F"/>
                </a:solidFill>
                <a:latin typeface="Trebuchet MS"/>
                <a:cs typeface="Trebuchet MS"/>
              </a:rPr>
              <a:t>öğrencilerin</a:t>
            </a:r>
            <a:r>
              <a:rPr sz="2900" b="1" spc="-2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900" b="1" spc="10" dirty="0">
                <a:solidFill>
                  <a:srgbClr val="001F5F"/>
                </a:solidFill>
                <a:latin typeface="Trebuchet MS"/>
                <a:cs typeface="Trebuchet MS"/>
              </a:rPr>
              <a:t>okullara</a:t>
            </a:r>
            <a:r>
              <a:rPr sz="2900" b="1" spc="-1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900" b="1" spc="5" dirty="0">
                <a:solidFill>
                  <a:srgbClr val="001F5F"/>
                </a:solidFill>
                <a:latin typeface="Trebuchet MS"/>
                <a:cs typeface="Trebuchet MS"/>
              </a:rPr>
              <a:t>kayıtları</a:t>
            </a:r>
            <a:endParaRPr sz="29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2450" b="1" spc="15" dirty="0">
                <a:solidFill>
                  <a:srgbClr val="C00000"/>
                </a:solidFill>
                <a:latin typeface="Trebuchet MS"/>
                <a:cs typeface="Trebuchet MS"/>
              </a:rPr>
              <a:t>-açık liseler ile </a:t>
            </a:r>
            <a:r>
              <a:rPr sz="2450" b="1" spc="10" dirty="0">
                <a:solidFill>
                  <a:srgbClr val="C00000"/>
                </a:solidFill>
                <a:latin typeface="Trebuchet MS"/>
                <a:cs typeface="Trebuchet MS"/>
              </a:rPr>
              <a:t>yetenek sınavıyla öğrenci </a:t>
            </a:r>
            <a:r>
              <a:rPr sz="2450" b="1" spc="30" dirty="0">
                <a:solidFill>
                  <a:srgbClr val="C00000"/>
                </a:solidFill>
                <a:latin typeface="Trebuchet MS"/>
                <a:cs typeface="Trebuchet MS"/>
              </a:rPr>
              <a:t>alan </a:t>
            </a:r>
            <a:r>
              <a:rPr sz="2450" b="1" spc="25" dirty="0">
                <a:solidFill>
                  <a:srgbClr val="C00000"/>
                </a:solidFill>
                <a:latin typeface="Trebuchet MS"/>
                <a:cs typeface="Trebuchet MS"/>
              </a:rPr>
              <a:t>okullar </a:t>
            </a:r>
            <a:r>
              <a:rPr sz="2450" b="1" spc="20" dirty="0">
                <a:solidFill>
                  <a:srgbClr val="C00000"/>
                </a:solidFill>
                <a:latin typeface="Trebuchet MS"/>
                <a:cs typeface="Trebuchet MS"/>
              </a:rPr>
              <a:t>hariç olmak</a:t>
            </a:r>
            <a:r>
              <a:rPr sz="2450" b="1" spc="2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50" b="1" spc="35" dirty="0">
                <a:solidFill>
                  <a:srgbClr val="C00000"/>
                </a:solidFill>
                <a:latin typeface="Trebuchet MS"/>
                <a:cs typeface="Trebuchet MS"/>
              </a:rPr>
              <a:t>üzere-</a:t>
            </a:r>
            <a:endParaRPr sz="2450" dirty="0">
              <a:latin typeface="Trebuchet MS"/>
              <a:cs typeface="Trebuchet MS"/>
            </a:endParaRPr>
          </a:p>
          <a:p>
            <a:pPr marR="2540" algn="ctr">
              <a:lnSpc>
                <a:spcPct val="100000"/>
              </a:lnSpc>
              <a:spcBef>
                <a:spcPts val="445"/>
              </a:spcBef>
            </a:pPr>
            <a:r>
              <a:rPr sz="2900" b="1" spc="5" dirty="0">
                <a:solidFill>
                  <a:srgbClr val="001F5F"/>
                </a:solidFill>
                <a:latin typeface="Trebuchet MS"/>
                <a:cs typeface="Trebuchet MS"/>
              </a:rPr>
              <a:t>sistem tarafından </a:t>
            </a:r>
            <a:r>
              <a:rPr sz="2900" b="1" spc="10" dirty="0">
                <a:solidFill>
                  <a:srgbClr val="001F5F"/>
                </a:solidFill>
                <a:latin typeface="Trebuchet MS"/>
                <a:cs typeface="Trebuchet MS"/>
              </a:rPr>
              <a:t>otomatik olarak</a:t>
            </a:r>
            <a:r>
              <a:rPr sz="2900" b="1" spc="-5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900" b="1" spc="-20" dirty="0">
                <a:solidFill>
                  <a:srgbClr val="001F5F"/>
                </a:solidFill>
                <a:latin typeface="Trebuchet MS"/>
                <a:cs typeface="Trebuchet MS"/>
              </a:rPr>
              <a:t>yapılacaktır.</a:t>
            </a:r>
            <a:endParaRPr sz="29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/>
          <p:nvPr/>
        </p:nvSpPr>
        <p:spPr>
          <a:xfrm>
            <a:off x="444444" y="1905000"/>
            <a:ext cx="123049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Bölgemizde Yerel </a:t>
            </a:r>
            <a:r>
              <a:rPr lang="tr-TR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yerleştrime</a:t>
            </a:r>
            <a:endParaRPr lang="tr-TR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ile</a:t>
            </a:r>
          </a:p>
          <a:p>
            <a:pPr algn="ctr"/>
            <a:r>
              <a:rPr lang="tr-T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öğrenci alan okullar </a:t>
            </a:r>
            <a:endParaRPr lang="tr-T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352161"/>
              </p:ext>
            </p:extLst>
          </p:nvPr>
        </p:nvGraphicFramePr>
        <p:xfrm>
          <a:off x="1282700" y="228600"/>
          <a:ext cx="11049000" cy="6634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688"/>
                <a:gridCol w="3383536"/>
                <a:gridCol w="929348"/>
                <a:gridCol w="1821109"/>
                <a:gridCol w="2820471"/>
                <a:gridCol w="1566848"/>
              </a:tblGrid>
              <a:tr h="182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KAYIT ALANIMDAKİ OKULLAR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2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KOD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OKULUN ADI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PANSİYON DURUMU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KURUM TÜRÜ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OKULDAKİ BÖLÜMLER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EN SON YERLEŞEN ÖĞRENCİNİN ORTALAMASI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368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40304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ÇAYCUMA ANADOLU İMAM HATİP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Yok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İmam Hatip Lisesi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57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110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41303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ÇAYCUMA MESLEKİ VE TEKNİK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Meslek Programı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1)Yiyecek İçecek Hizmetleri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2)Bilişim Teknolojileri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3)Makine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4)Metal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5)Mobilya ve İç Mekan Tasarımı Alanı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92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48759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MEHMET AKİF ERSOY MESLEKİ VE TEKNİK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Meslek Programı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1)Muhasebe Ve Finansman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2)Moda Tasarım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3)Büro Yönetimi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4)Çocuk Gelişimi ve eğitimi Alanı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50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41882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ŞEHİT SACİT OLCAY KABAKLIOĞLU MESLEKİ VE TEKNİK ANADOLU LİSESİ(NEBİOĞLU TARIM LİSESİ)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Erkek pansiyonu var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Anadolu Meslek Programı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1)Laboratuvar Hizmetleri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2)Hayvan Sağlığı ve Yetiştiriciliği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3)Tarım Alanı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257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42346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ÇAYCUMA NİHAT KANTARCI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Anadolu Lisesi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83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257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47142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KARAPINAR GALİP GÜPGÜPOĞLU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Lisesi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38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47149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KARAPINAR GALİP GÜPGÜPOĞLU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Meslek Programı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1)Bilişim Teknolojileri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2)Çocuk Gelişimi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3)Harita Kadastro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56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257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48178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PERŞEMBE FİLİZ-RİFAT GÜPGÜPOĞLU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Lisesi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52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515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47830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ZONGULDAK UZUN MEHMET MESLEK İ VE TEKNİK ANADOLULİSESİ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Yok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Meslek Programı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1)Hemşire Yardımcılığı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2)Ebe Yardımcılığı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3)Sağlık HizmetleriTeknisyenliği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4)Hasta ve Yaşlı Hizmetleri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83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  <a:tr h="408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47849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ZONGULDAK EREĞLİ HATİCE ERDEM MESLEKİ VE TEKNİK ANADOLU LİSESİ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Erkek pansiyonu var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Anadolu Meslek Programı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1)Denizcilik Alanı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2)Gemi Yapımı Alanı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0" marR="436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08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079036"/>
              </p:ext>
            </p:extLst>
          </p:nvPr>
        </p:nvGraphicFramePr>
        <p:xfrm>
          <a:off x="825500" y="228601"/>
          <a:ext cx="12344400" cy="6750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554"/>
                <a:gridCol w="4051946"/>
                <a:gridCol w="816812"/>
                <a:gridCol w="1984392"/>
                <a:gridCol w="2917304"/>
                <a:gridCol w="1984392"/>
              </a:tblGrid>
              <a:tr h="315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KOMŞU KAYIT ALANIMDAKİ OKULLAR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1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KOD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OKULUN ADI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PANSİYON DURUMU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KURUM TÜRÜ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OKULDAKİ BÖLÜMLER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EN SON YERLEŞEN ÖĞRENCİNİN ORTALAMASI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65394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ÇAYCUMA ŞEHİT AYDIN BERBER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75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42355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ÇAYCUMA SALTUKOVA ÇOK PROGRAMLI ANADOLU LİSESİ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8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42356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ÇAYCUMA SALTUKOVA ÇOK PROGRAMLI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Meslek Programı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1)Hasta ve Yaşlı Hizmetleri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2)Çocuk Gelişimi ve Eğitimi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6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48830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ÇAYCUMA FİLYOS MELEK AHMET ŞANLI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14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47683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DEVREK ANADOLU LİSESİ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KIZ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89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6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47415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DEVREK ÇAYDEĞİRMENİ ÇOK PROGRAMLI 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59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6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47419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DEVREK ÇAYDEĞİRMENİ ÇOK PROGRAMLI 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Meslek Programı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1)Çocuk Gelişimi ve Eğitimi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2)Makine Teknolojisi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50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6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49153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DEVREK HAMİDİYE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ERKEK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80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5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40575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DEVREK KIZ ANADOLU İMAM HATİP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İmam Hatip programı uygulanan alan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115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47872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DEVREK MESLEKİ VE TEKNİK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Anadolu Meslek Programı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1)Elektrik Elektronik teknoloji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2)Yiyecek içecek hizmetleri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3)Bilişim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4)Moda tasarım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5)Tesisat ve iklimlendirme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6)Muhasebe ve finansman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7)Mobilya ve iç mekan tasarımı alanı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66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87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42063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GÖKÇEBEY MESLEKİ VE TEKNİK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Meslek Programı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1)Bilişim teknolojisi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2)Muhasebe ve finansman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3)Elektrik Elektronik teknoloji alanı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4)Çocuk Gelişimi ve Eğitimi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48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475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41534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GÖKÇEBEY ANADOLU İMAM HATİP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İmam Hatip programı uygulanan alan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55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  <a:tr h="36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55802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GÖKÇEBEY CUMHURİYET ANADOLU LİSESİ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Anadolu Lisesi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71</a:t>
                      </a:r>
                      <a:endParaRPr lang="tr-T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2" marR="471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27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990600"/>
            <a:ext cx="989205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2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TERCİH </a:t>
            </a:r>
            <a:r>
              <a:rPr sz="3600" spc="-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İŞLEMLERİNİN </a:t>
            </a:r>
            <a:r>
              <a:rPr sz="3600" spc="-50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YAPILACAĞI</a:t>
            </a:r>
            <a:r>
              <a:rPr sz="3600" spc="17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  <a:r>
              <a:rPr sz="3600" spc="-15" dirty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YERLER</a:t>
            </a:r>
            <a:endParaRPr sz="3600">
              <a:solidFill>
                <a:schemeClr val="accent1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841" y="1676400"/>
            <a:ext cx="12306459" cy="434029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305"/>
              </a:spcBef>
            </a:pPr>
            <a:r>
              <a:rPr sz="2750" b="1" i="1" spc="-35" dirty="0">
                <a:solidFill>
                  <a:srgbClr val="002060"/>
                </a:solidFill>
                <a:latin typeface="Trebuchet MS"/>
                <a:cs typeface="Trebuchet MS"/>
              </a:rPr>
              <a:t>Tercih </a:t>
            </a:r>
            <a:r>
              <a:rPr sz="2750" b="1" i="1" spc="10">
                <a:solidFill>
                  <a:srgbClr val="002060"/>
                </a:solidFill>
                <a:latin typeface="Trebuchet MS"/>
                <a:cs typeface="Trebuchet MS"/>
              </a:rPr>
              <a:t>işlemi</a:t>
            </a:r>
            <a:r>
              <a:rPr sz="2750" b="1" i="1" spc="17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750" b="1" i="1" spc="10">
                <a:solidFill>
                  <a:srgbClr val="002060"/>
                </a:solidFill>
                <a:latin typeface="Trebuchet MS"/>
                <a:cs typeface="Trebuchet MS"/>
              </a:rPr>
              <a:t>,</a:t>
            </a:r>
            <a:r>
              <a:rPr lang="tr-TR" sz="2750" b="1" i="1" spc="1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750" b="1" i="1" spc="10">
                <a:solidFill>
                  <a:srgbClr val="002060"/>
                </a:solidFill>
                <a:latin typeface="Trebuchet MS"/>
                <a:cs typeface="Trebuchet MS"/>
              </a:rPr>
              <a:t>öğrenci/veli </a:t>
            </a:r>
            <a:r>
              <a:rPr sz="2750" b="1" i="1" spc="10" dirty="0">
                <a:solidFill>
                  <a:srgbClr val="002060"/>
                </a:solidFill>
                <a:latin typeface="Trebuchet MS"/>
                <a:cs typeface="Trebuchet MS"/>
              </a:rPr>
              <a:t>tarafından bireysel olarak</a:t>
            </a:r>
            <a:r>
              <a:rPr sz="2750" b="1" i="1" spc="19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750" b="1" i="1" spc="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https://eokul.meb.gov.tr</a:t>
            </a:r>
            <a:endParaRPr sz="2750" i="1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238760" algn="ctr">
              <a:lnSpc>
                <a:spcPct val="100000"/>
              </a:lnSpc>
              <a:spcBef>
                <a:spcPts val="155"/>
              </a:spcBef>
            </a:pPr>
            <a:r>
              <a:rPr sz="2750" b="1" i="1" spc="10" dirty="0">
                <a:solidFill>
                  <a:srgbClr val="002060"/>
                </a:solidFill>
                <a:latin typeface="Trebuchet MS"/>
                <a:cs typeface="Trebuchet MS"/>
              </a:rPr>
              <a:t>internet </a:t>
            </a:r>
            <a:r>
              <a:rPr sz="2750" b="1" i="1" spc="5" dirty="0">
                <a:solidFill>
                  <a:srgbClr val="002060"/>
                </a:solidFill>
                <a:latin typeface="Trebuchet MS"/>
                <a:cs typeface="Trebuchet MS"/>
              </a:rPr>
              <a:t>adresinden </a:t>
            </a:r>
            <a:r>
              <a:rPr sz="2750" b="1" i="1" spc="15" dirty="0">
                <a:solidFill>
                  <a:srgbClr val="002060"/>
                </a:solidFill>
                <a:latin typeface="Trebuchet MS"/>
                <a:cs typeface="Trebuchet MS"/>
              </a:rPr>
              <a:t>yapılabileceği</a:t>
            </a:r>
            <a:r>
              <a:rPr sz="2750" b="1" i="1" spc="28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750" b="1" i="1" spc="20" dirty="0">
                <a:solidFill>
                  <a:srgbClr val="002060"/>
                </a:solidFill>
                <a:latin typeface="Trebuchet MS"/>
                <a:cs typeface="Trebuchet MS"/>
              </a:rPr>
              <a:t>gibi</a:t>
            </a:r>
            <a:endParaRPr sz="2750" i="1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4604" algn="ctr">
              <a:lnSpc>
                <a:spcPct val="100000"/>
              </a:lnSpc>
              <a:spcBef>
                <a:spcPts val="1205"/>
              </a:spcBef>
            </a:pPr>
            <a:r>
              <a:rPr sz="2750" b="1" i="1" spc="20" dirty="0">
                <a:solidFill>
                  <a:srgbClr val="002060"/>
                </a:solidFill>
                <a:latin typeface="Trebuchet MS"/>
                <a:cs typeface="Trebuchet MS"/>
              </a:rPr>
              <a:t>mezun </a:t>
            </a:r>
            <a:r>
              <a:rPr sz="2750" b="1" i="1" spc="10" dirty="0">
                <a:solidFill>
                  <a:srgbClr val="002060"/>
                </a:solidFill>
                <a:latin typeface="Trebuchet MS"/>
                <a:cs typeface="Trebuchet MS"/>
              </a:rPr>
              <a:t>olduğu </a:t>
            </a:r>
            <a:r>
              <a:rPr sz="2750" b="1" i="1" spc="5" dirty="0">
                <a:solidFill>
                  <a:srgbClr val="002060"/>
                </a:solidFill>
                <a:latin typeface="Trebuchet MS"/>
                <a:cs typeface="Trebuchet MS"/>
              </a:rPr>
              <a:t>okuldan </a:t>
            </a:r>
            <a:r>
              <a:rPr sz="2750" b="1" i="1" spc="15" dirty="0">
                <a:solidFill>
                  <a:srgbClr val="002060"/>
                </a:solidFill>
                <a:latin typeface="Trebuchet MS"/>
                <a:cs typeface="Trebuchet MS"/>
              </a:rPr>
              <a:t>ya</a:t>
            </a:r>
            <a:r>
              <a:rPr sz="2750" b="1" i="1" spc="175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750" b="1" i="1" spc="-5" dirty="0">
                <a:solidFill>
                  <a:srgbClr val="002060"/>
                </a:solidFill>
                <a:latin typeface="Trebuchet MS"/>
                <a:cs typeface="Trebuchet MS"/>
              </a:rPr>
              <a:t>da</a:t>
            </a:r>
            <a:endParaRPr sz="2750" i="1">
              <a:solidFill>
                <a:srgbClr val="002060"/>
              </a:solidFill>
              <a:latin typeface="Trebuchet MS"/>
              <a:cs typeface="Trebuchet MS"/>
            </a:endParaRPr>
          </a:p>
          <a:p>
            <a:pPr marL="12065" algn="ctr">
              <a:lnSpc>
                <a:spcPct val="100000"/>
              </a:lnSpc>
              <a:spcBef>
                <a:spcPts val="1205"/>
              </a:spcBef>
            </a:pPr>
            <a:r>
              <a:rPr sz="2750" b="1" i="1" spc="20" dirty="0">
                <a:solidFill>
                  <a:srgbClr val="002060"/>
                </a:solidFill>
                <a:latin typeface="Trebuchet MS"/>
                <a:cs typeface="Trebuchet MS"/>
              </a:rPr>
              <a:t>herhangi bir </a:t>
            </a:r>
            <a:r>
              <a:rPr sz="2750" b="1" i="1" spc="10" dirty="0">
                <a:solidFill>
                  <a:srgbClr val="002060"/>
                </a:solidFill>
                <a:latin typeface="Trebuchet MS"/>
                <a:cs typeface="Trebuchet MS"/>
              </a:rPr>
              <a:t>resmi </a:t>
            </a:r>
            <a:r>
              <a:rPr sz="2750" b="1" i="1" spc="15" dirty="0">
                <a:solidFill>
                  <a:srgbClr val="002060"/>
                </a:solidFill>
                <a:latin typeface="Trebuchet MS"/>
                <a:cs typeface="Trebuchet MS"/>
              </a:rPr>
              <a:t>ortaokul </a:t>
            </a:r>
            <a:r>
              <a:rPr sz="2750" b="1" i="1" spc="10" dirty="0">
                <a:solidFill>
                  <a:srgbClr val="002060"/>
                </a:solidFill>
                <a:latin typeface="Trebuchet MS"/>
                <a:cs typeface="Trebuchet MS"/>
              </a:rPr>
              <a:t>müdürlüğünden</a:t>
            </a:r>
            <a:r>
              <a:rPr sz="2750" b="1" i="1" spc="29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2750" b="1" i="1" spc="-5" dirty="0">
                <a:solidFill>
                  <a:srgbClr val="002060"/>
                </a:solidFill>
                <a:latin typeface="Trebuchet MS"/>
                <a:cs typeface="Trebuchet MS"/>
              </a:rPr>
              <a:t>yapılabilecektir.</a:t>
            </a:r>
            <a:endParaRPr sz="2750" i="1">
              <a:solidFill>
                <a:srgbClr val="00206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solidFill>
                <a:schemeClr val="bg1">
                  <a:lumMod val="20000"/>
                  <a:lumOff val="80000"/>
                </a:schemeClr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000" u="heavy" spc="-750" dirty="0">
                <a:solidFill>
                  <a:schemeClr val="bg1">
                    <a:lumMod val="20000"/>
                    <a:lumOff val="80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i="1" u="heavy" spc="-6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YAPILAN </a:t>
            </a:r>
            <a:r>
              <a:rPr sz="3000" i="1" u="heavy" spc="-2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TERCİHLER MUTLAKA </a:t>
            </a:r>
            <a:r>
              <a:rPr sz="3000" i="1" u="heavy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İLGİLİ </a:t>
            </a:r>
            <a:r>
              <a:rPr sz="3000" i="1" u="heavy" spc="-6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ORTAOKUL</a:t>
            </a:r>
            <a:r>
              <a:rPr sz="3000" i="1" u="heavy" spc="38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3000" i="1" u="heavy" spc="-1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MÜDÜRLÜKLERİNE</a:t>
            </a:r>
            <a:endParaRPr sz="300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236220" algn="ctr">
              <a:lnSpc>
                <a:spcPct val="100000"/>
              </a:lnSpc>
              <a:spcBef>
                <a:spcPts val="155"/>
              </a:spcBef>
            </a:pPr>
            <a:r>
              <a:rPr sz="3000" i="1" u="heavy" spc="-5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ONAYLATILACAKTIR</a:t>
            </a:r>
            <a:r>
              <a:rPr sz="3000" i="1" u="heavy" spc="-55" dirty="0">
                <a:solidFill>
                  <a:schemeClr val="bg1">
                    <a:lumMod val="20000"/>
                    <a:lumOff val="80000"/>
                  </a:schemeClr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endParaRPr sz="3000">
              <a:solidFill>
                <a:schemeClr val="bg1">
                  <a:lumMod val="20000"/>
                  <a:lumOff val="8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49500" y="1828800"/>
            <a:ext cx="83311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İLİMİZDE MERKEZİ</a:t>
            </a:r>
          </a:p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YERLEŞTİRME </a:t>
            </a:r>
          </a:p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İLE ÖĞRENCİ ALAN</a:t>
            </a:r>
          </a:p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OKULLAR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880" y="1447800"/>
            <a:ext cx="9753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3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990600"/>
            <a:ext cx="97536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65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700" y="685800"/>
            <a:ext cx="10134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0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11500" y="1981200"/>
            <a:ext cx="7239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900" dirty="0" smtClean="0">
                <a:latin typeface="Trebuchet MS" pitchFamily="34" charset="0"/>
              </a:rPr>
              <a:t>Diğer İllerde merkezi yerleştirme ile öğrenci alan okulları görmek için aşağıdaki bağlantıya tıklayabilirsiniz: </a:t>
            </a:r>
          </a:p>
          <a:p>
            <a:endParaRPr lang="tr-TR" sz="2900" dirty="0" smtClean="0">
              <a:latin typeface="Trebuchet MS" pitchFamily="34" charset="0"/>
            </a:endParaRPr>
          </a:p>
          <a:p>
            <a:r>
              <a:rPr lang="tr-TR" sz="2900" dirty="0">
                <a:latin typeface="Trebuchet MS" pitchFamily="34" charset="0"/>
                <a:hlinkClick r:id="rId2"/>
              </a:rPr>
              <a:t>https://cdn.eba.gov.tr/yardimcikaynaklar/2022/06/Ortaogretime_Gecis_Tercih_ve_Yerlestirme_Kilavuzu_2022.pdf</a:t>
            </a:r>
            <a:endParaRPr lang="tr-TR" sz="29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197068" y="1428736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accent1"/>
                </a:solidFill>
              </a:rPr>
              <a:t>İLÇEMİZDE MERKEZİ SINAVLA ÖĞRENCİ ALACAK OKULLARIN TANITIM BROŞÜRLERİ</a:t>
            </a:r>
            <a:endParaRPr lang="tr-TR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6" y="0"/>
            <a:ext cx="11016867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571480"/>
            <a:ext cx="914400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02" y="500042"/>
            <a:ext cx="9753600" cy="547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06" y="142852"/>
            <a:ext cx="9001187" cy="642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838200"/>
            <a:ext cx="7620000" cy="4825679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8064500" y="1524000"/>
            <a:ext cx="5321300" cy="112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15"/>
              </a:lnSpc>
              <a:spcBef>
                <a:spcPts val="509"/>
              </a:spcBef>
            </a:pPr>
            <a:r>
              <a:rPr lang="tr-TR" b="1" dirty="0">
                <a:solidFill>
                  <a:srgbClr val="001F5F"/>
                </a:solidFill>
                <a:cs typeface="Trebuchet MS"/>
              </a:rPr>
              <a:t>TERCİH İŞLEMLERİNİ YAPARKEN </a:t>
            </a:r>
          </a:p>
          <a:p>
            <a:pPr algn="ctr">
              <a:lnSpc>
                <a:spcPts val="4115"/>
              </a:lnSpc>
              <a:spcBef>
                <a:spcPts val="509"/>
              </a:spcBef>
            </a:pPr>
            <a:r>
              <a:rPr lang="tr-TR" b="1" dirty="0">
                <a:solidFill>
                  <a:srgbClr val="001F5F"/>
                </a:solidFill>
                <a:cs typeface="Trebuchet MS"/>
              </a:rPr>
              <a:t>BUNLARI MUTLAKA OKU</a:t>
            </a:r>
          </a:p>
        </p:txBody>
      </p:sp>
      <p:sp>
        <p:nvSpPr>
          <p:cNvPr id="8" name="7 Sağ Ok"/>
          <p:cNvSpPr/>
          <p:nvPr/>
        </p:nvSpPr>
        <p:spPr>
          <a:xfrm rot="8752456" flipV="1">
            <a:off x="6714609" y="3792314"/>
            <a:ext cx="3463120" cy="45719"/>
          </a:xfrm>
          <a:prstGeom prst="right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9" name="8 Sağ Ok"/>
          <p:cNvSpPr/>
          <p:nvPr/>
        </p:nvSpPr>
        <p:spPr>
          <a:xfrm rot="8364327" flipV="1">
            <a:off x="6771356" y="3974073"/>
            <a:ext cx="3576888" cy="75380"/>
          </a:xfrm>
          <a:prstGeom prst="right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0" name="9 Sağ Ok"/>
          <p:cNvSpPr/>
          <p:nvPr/>
        </p:nvSpPr>
        <p:spPr>
          <a:xfrm rot="7627152">
            <a:off x="7212434" y="4116977"/>
            <a:ext cx="3212037" cy="73880"/>
          </a:xfrm>
          <a:prstGeom prst="rightArrow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40" y="142852"/>
            <a:ext cx="8878119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40010" y="128586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accent1"/>
                </a:solidFill>
              </a:rPr>
              <a:t>KAYIKÇILAR ORTAOKULU TERCİH DÖNEMİ HAZIRLIKLARI</a:t>
            </a:r>
            <a:endParaRPr lang="tr-TR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25432" y="928670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TERCİH ODAMIZI HAZIRLADIK</a:t>
            </a:r>
            <a:endParaRPr lang="tr-TR" sz="2000" b="1" dirty="0"/>
          </a:p>
        </p:txBody>
      </p:sp>
      <p:pic>
        <p:nvPicPr>
          <p:cNvPr id="3" name="2 Resim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44" y="428604"/>
            <a:ext cx="650085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26" y="642918"/>
            <a:ext cx="1050138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60" y="357166"/>
            <a:ext cx="1121576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839746" y="785794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TERCİH DANIŞMANLIĞI SUNUMUZU HAZIRLADIK</a:t>
            </a:r>
            <a:endParaRPr lang="tr-TR" sz="2000" b="1" dirty="0"/>
          </a:p>
        </p:txBody>
      </p:sp>
      <p:pic>
        <p:nvPicPr>
          <p:cNvPr id="4" name="3 Resim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02" y="571480"/>
            <a:ext cx="7643802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11184" y="857232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KAYIT ALANIMIZ VE KOMŞU KAYIT ALANMIZDAKİ  OKULLARIN LİSTESİNİ HAZIRLADIK</a:t>
            </a:r>
            <a:endParaRPr lang="tr-TR" sz="2000" b="1" dirty="0"/>
          </a:p>
        </p:txBody>
      </p:sp>
      <p:pic>
        <p:nvPicPr>
          <p:cNvPr id="3" name="2 Resim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84" y="357166"/>
            <a:ext cx="857252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71" y="1643051"/>
            <a:ext cx="4286280" cy="3643338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625564" y="121442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HAZIRLIKLARIMIZI TAMAMLADIK.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7126290" y="535782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SEVGİLİ ÖĞRENCİLERİMİZİ BEKLİYORUZ.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436" y="1938337"/>
            <a:ext cx="5277783" cy="4191000"/>
            <a:chOff x="271462" y="1938337"/>
            <a:chExt cx="4752975" cy="4191000"/>
          </a:xfrm>
        </p:grpSpPr>
        <p:sp>
          <p:nvSpPr>
            <p:cNvPr id="3" name="object 3"/>
            <p:cNvSpPr/>
            <p:nvPr/>
          </p:nvSpPr>
          <p:spPr>
            <a:xfrm>
              <a:off x="1086529" y="2362200"/>
              <a:ext cx="3354114" cy="23193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1462" y="1938337"/>
              <a:ext cx="4752975" cy="4191000"/>
            </a:xfrm>
            <a:custGeom>
              <a:avLst/>
              <a:gdLst/>
              <a:ahLst/>
              <a:cxnLst/>
              <a:rect l="l" t="t" r="r" b="b"/>
              <a:pathLst>
                <a:path w="4752975" h="4191000">
                  <a:moveTo>
                    <a:pt x="0" y="4191000"/>
                  </a:moveTo>
                  <a:lnTo>
                    <a:pt x="4752975" y="4191000"/>
                  </a:lnTo>
                  <a:lnTo>
                    <a:pt x="4752975" y="0"/>
                  </a:lnTo>
                  <a:lnTo>
                    <a:pt x="0" y="0"/>
                  </a:lnTo>
                  <a:lnTo>
                    <a:pt x="0" y="4191000"/>
                  </a:lnTo>
                  <a:close/>
                </a:path>
              </a:pathLst>
            </a:custGeom>
            <a:ln w="9534">
              <a:solidFill>
                <a:srgbClr val="2795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02300" y="1524000"/>
            <a:ext cx="6667140" cy="34945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i="1" spc="-25" dirty="0">
                <a:solidFill>
                  <a:srgbClr val="001F5F"/>
                </a:solidFill>
                <a:latin typeface="Trebuchet MS"/>
                <a:cs typeface="Trebuchet MS"/>
              </a:rPr>
              <a:t>Tercihlerde </a:t>
            </a:r>
            <a:r>
              <a:rPr sz="32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öğrencinin</a:t>
            </a:r>
            <a:r>
              <a:rPr sz="3200" b="1" i="1" spc="-2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Trebuchet MS"/>
                <a:cs typeface="Trebuchet MS"/>
              </a:rPr>
              <a:t>karşısına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rebuchet MS"/>
              <a:cs typeface="Trebuchet MS"/>
            </a:endParaRPr>
          </a:p>
          <a:p>
            <a:pPr marL="403225" indent="-391160">
              <a:lnSpc>
                <a:spcPts val="3835"/>
              </a:lnSpc>
              <a:buSzPct val="96875"/>
              <a:buAutoNum type="arabicPlain"/>
              <a:tabLst>
                <a:tab pos="403860" algn="l"/>
              </a:tabLst>
            </a:pPr>
            <a:r>
              <a:rPr sz="3200" b="1" i="1" spc="-55" dirty="0">
                <a:solidFill>
                  <a:srgbClr val="C51D25"/>
                </a:solidFill>
                <a:latin typeface="Trebuchet MS"/>
                <a:cs typeface="Trebuchet MS"/>
              </a:rPr>
              <a:t>Yerel</a:t>
            </a:r>
            <a:r>
              <a:rPr sz="3200" b="1" i="1" spc="-210" dirty="0">
                <a:solidFill>
                  <a:srgbClr val="C51D25"/>
                </a:solidFill>
                <a:latin typeface="Trebuchet MS"/>
                <a:cs typeface="Trebuchet MS"/>
              </a:rPr>
              <a:t> </a:t>
            </a:r>
            <a:r>
              <a:rPr sz="3200" b="1" i="1" spc="-15" dirty="0">
                <a:solidFill>
                  <a:srgbClr val="C51D25"/>
                </a:solidFill>
                <a:latin typeface="Trebuchet MS"/>
                <a:cs typeface="Trebuchet MS"/>
              </a:rPr>
              <a:t>Yerleştirme</a:t>
            </a:r>
            <a:endParaRPr sz="3200">
              <a:latin typeface="Trebuchet MS"/>
              <a:cs typeface="Trebuchet MS"/>
            </a:endParaRPr>
          </a:p>
          <a:p>
            <a:pPr marL="403225" indent="-391160">
              <a:lnSpc>
                <a:spcPts val="3829"/>
              </a:lnSpc>
              <a:buSzPct val="96875"/>
              <a:buAutoNum type="arabicPlain"/>
              <a:tabLst>
                <a:tab pos="403860" algn="l"/>
              </a:tabLst>
            </a:pPr>
            <a:r>
              <a:rPr sz="3200" b="1" i="1" spc="10" dirty="0">
                <a:solidFill>
                  <a:srgbClr val="C51D25"/>
                </a:solidFill>
                <a:latin typeface="Trebuchet MS"/>
                <a:cs typeface="Trebuchet MS"/>
              </a:rPr>
              <a:t>Merkezi</a:t>
            </a:r>
            <a:r>
              <a:rPr sz="3200" b="1" i="1" spc="-225" dirty="0">
                <a:solidFill>
                  <a:srgbClr val="C51D25"/>
                </a:solidFill>
                <a:latin typeface="Trebuchet MS"/>
                <a:cs typeface="Trebuchet MS"/>
              </a:rPr>
              <a:t> </a:t>
            </a:r>
            <a:r>
              <a:rPr sz="3200" b="1" i="1" spc="-15" dirty="0">
                <a:solidFill>
                  <a:srgbClr val="C51D25"/>
                </a:solidFill>
                <a:latin typeface="Trebuchet MS"/>
                <a:cs typeface="Trebuchet MS"/>
              </a:rPr>
              <a:t>Yerleştirme,</a:t>
            </a:r>
            <a:endParaRPr sz="3200">
              <a:latin typeface="Trebuchet MS"/>
              <a:cs typeface="Trebuchet MS"/>
            </a:endParaRPr>
          </a:p>
          <a:p>
            <a:pPr marL="403225" indent="-391160">
              <a:lnSpc>
                <a:spcPts val="3835"/>
              </a:lnSpc>
              <a:buSzPct val="96875"/>
              <a:buAutoNum type="arabicPlain"/>
              <a:tabLst>
                <a:tab pos="403860" algn="l"/>
              </a:tabLst>
            </a:pPr>
            <a:r>
              <a:rPr sz="3200" b="1" i="1" spc="5" dirty="0">
                <a:solidFill>
                  <a:srgbClr val="C51D25"/>
                </a:solidFill>
                <a:latin typeface="Trebuchet MS"/>
                <a:cs typeface="Trebuchet MS"/>
              </a:rPr>
              <a:t>Pansiyonlu </a:t>
            </a:r>
            <a:r>
              <a:rPr sz="3200" b="1" i="1" dirty="0">
                <a:solidFill>
                  <a:srgbClr val="C51D25"/>
                </a:solidFill>
                <a:latin typeface="Trebuchet MS"/>
                <a:cs typeface="Trebuchet MS"/>
              </a:rPr>
              <a:t>Okullara</a:t>
            </a:r>
            <a:r>
              <a:rPr sz="3200" b="1" i="1" spc="-270" dirty="0">
                <a:solidFill>
                  <a:srgbClr val="C51D25"/>
                </a:solidFill>
                <a:latin typeface="Trebuchet MS"/>
                <a:cs typeface="Trebuchet MS"/>
              </a:rPr>
              <a:t> </a:t>
            </a:r>
            <a:r>
              <a:rPr sz="3200" b="1" i="1" spc="-15" dirty="0">
                <a:solidFill>
                  <a:srgbClr val="C51D25"/>
                </a:solidFill>
                <a:latin typeface="Trebuchet MS"/>
                <a:cs typeface="Trebuchet MS"/>
              </a:rPr>
              <a:t>Yerleştirme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ekranı olmak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üzere 3 </a:t>
            </a:r>
            <a:r>
              <a:rPr sz="24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tercih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ekranı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i="1" spc="-40" dirty="0">
                <a:solidFill>
                  <a:srgbClr val="001F5F"/>
                </a:solidFill>
                <a:latin typeface="Trebuchet MS"/>
                <a:cs typeface="Trebuchet MS"/>
              </a:rPr>
              <a:t>çıkacaktır.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82700" y="533400"/>
            <a:ext cx="569732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Tercihler </a:t>
            </a:r>
            <a:r>
              <a:rPr sz="3600" spc="-1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nasıl</a:t>
            </a:r>
            <a:r>
              <a:rPr sz="3600" spc="3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yapılacak?</a:t>
            </a:r>
            <a:endParaRPr sz="3600">
              <a:solidFill>
                <a:schemeClr val="bg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2275" y="721613"/>
            <a:ext cx="8630603" cy="539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>
              <a:lnSpc>
                <a:spcPts val="4115"/>
              </a:lnSpc>
            </a:pPr>
            <a:r>
              <a:rPr lang="tr-TR" sz="3600" spc="5" dirty="0">
                <a:solidFill>
                  <a:schemeClr val="accent1"/>
                </a:solidFill>
              </a:rPr>
              <a:t>1- MERKEZİ</a:t>
            </a:r>
            <a:r>
              <a:rPr lang="tr-TR" sz="3600" spc="-175" dirty="0">
                <a:solidFill>
                  <a:schemeClr val="accent1"/>
                </a:solidFill>
              </a:rPr>
              <a:t> </a:t>
            </a:r>
            <a:r>
              <a:rPr lang="tr-TR" sz="3600" spc="-25" dirty="0">
                <a:solidFill>
                  <a:schemeClr val="accent1"/>
                </a:solidFill>
              </a:rPr>
              <a:t>YERLEŞT</a:t>
            </a:r>
            <a:r>
              <a:rPr lang="tr-TR" spc="-25" dirty="0">
                <a:solidFill>
                  <a:schemeClr val="accent1"/>
                </a:solidFill>
              </a:rPr>
              <a:t>İ</a:t>
            </a:r>
            <a:r>
              <a:rPr lang="tr-TR" sz="3600" spc="-25" dirty="0">
                <a:solidFill>
                  <a:schemeClr val="accent1"/>
                </a:solidFill>
              </a:rPr>
              <a:t>RME</a:t>
            </a:r>
            <a:endParaRPr lang="tr-TR" sz="360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100" y="2057400"/>
            <a:ext cx="10969468" cy="34207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23800"/>
              </a:lnSpc>
              <a:spcBef>
                <a:spcPts val="70"/>
              </a:spcBef>
            </a:pPr>
            <a:r>
              <a:rPr sz="3000" b="1" spc="-5" dirty="0">
                <a:solidFill>
                  <a:schemeClr val="bg2">
                    <a:lumMod val="75000"/>
                  </a:schemeClr>
                </a:solidFill>
                <a:latin typeface="Trebuchet MS"/>
                <a:cs typeface="Trebuchet MS"/>
              </a:rPr>
              <a:t>Merkezî </a:t>
            </a:r>
            <a:r>
              <a:rPr sz="3000" b="1" spc="-30" dirty="0">
                <a:solidFill>
                  <a:schemeClr val="bg2">
                    <a:lumMod val="75000"/>
                  </a:schemeClr>
                </a:solidFill>
                <a:latin typeface="Trebuchet MS"/>
                <a:cs typeface="Trebuchet MS"/>
              </a:rPr>
              <a:t>Yerleştirme,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merkezî sınavla(LGS)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3000" b="1" spc="-10" dirty="0">
                <a:solidFill>
                  <a:srgbClr val="001F5F"/>
                </a:solidFill>
                <a:latin typeface="Trebuchet MS"/>
                <a:cs typeface="Trebuchet MS"/>
              </a:rPr>
              <a:t>alan  </a:t>
            </a:r>
            <a:r>
              <a:rPr sz="3000" b="1" spc="5" dirty="0">
                <a:solidFill>
                  <a:srgbClr val="001F5F"/>
                </a:solidFill>
                <a:latin typeface="Trebuchet MS"/>
                <a:cs typeface="Trebuchet MS"/>
              </a:rPr>
              <a:t>fen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liseleri, </a:t>
            </a:r>
            <a:r>
              <a:rPr sz="3000" b="1" spc="-15" dirty="0">
                <a:solidFill>
                  <a:srgbClr val="001F5F"/>
                </a:solidFill>
                <a:latin typeface="Trebuchet MS"/>
                <a:cs typeface="Trebuchet MS"/>
              </a:rPr>
              <a:t>sosyal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bilimler liseleri,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özel </a:t>
            </a:r>
            <a:r>
              <a:rPr sz="3000" b="1" spc="-20" dirty="0">
                <a:solidFill>
                  <a:srgbClr val="001F5F"/>
                </a:solidFill>
                <a:latin typeface="Trebuchet MS"/>
                <a:cs typeface="Trebuchet MS"/>
              </a:rPr>
              <a:t>program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ve 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proje </a:t>
            </a:r>
            <a:r>
              <a:rPr sz="3000" b="1" spc="-10" dirty="0">
                <a:solidFill>
                  <a:srgbClr val="001F5F"/>
                </a:solidFill>
                <a:latin typeface="Trebuchet MS"/>
                <a:cs typeface="Trebuchet MS"/>
              </a:rPr>
              <a:t>uygulayan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eğitim kurumları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3000" b="1" spc="-10" dirty="0">
                <a:solidFill>
                  <a:srgbClr val="001F5F"/>
                </a:solidFill>
                <a:latin typeface="Trebuchet MS"/>
                <a:cs typeface="Trebuchet MS"/>
              </a:rPr>
              <a:t>meslekî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teknik 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Anadolu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liselerinin </a:t>
            </a: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Anadolu </a:t>
            </a:r>
            <a:r>
              <a:rPr sz="3000" b="1" spc="5" dirty="0">
                <a:solidFill>
                  <a:srgbClr val="001F5F"/>
                </a:solidFill>
                <a:latin typeface="Trebuchet MS"/>
                <a:cs typeface="Trebuchet MS"/>
              </a:rPr>
              <a:t>teknik</a:t>
            </a:r>
            <a:r>
              <a:rPr sz="3000" b="1" spc="-2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000" b="1" spc="-15" dirty="0">
                <a:solidFill>
                  <a:srgbClr val="001F5F"/>
                </a:solidFill>
                <a:latin typeface="Trebuchet MS"/>
                <a:cs typeface="Trebuchet MS"/>
              </a:rPr>
              <a:t>programlarına,</a:t>
            </a:r>
            <a:endParaRPr sz="3000">
              <a:latin typeface="Trebuchet MS"/>
              <a:cs typeface="Trebuchet MS"/>
            </a:endParaRPr>
          </a:p>
          <a:p>
            <a:pPr marL="517525" marR="502920" algn="ctr">
              <a:lnSpc>
                <a:spcPct val="123100"/>
              </a:lnSpc>
              <a:spcBef>
                <a:spcPts val="75"/>
              </a:spcBef>
            </a:pPr>
            <a:r>
              <a:rPr sz="3000" b="1" spc="-5" dirty="0">
                <a:solidFill>
                  <a:srgbClr val="001F5F"/>
                </a:solidFill>
                <a:latin typeface="Trebuchet MS"/>
                <a:cs typeface="Trebuchet MS"/>
              </a:rPr>
              <a:t>tercihler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doğrultusunda </a:t>
            </a:r>
            <a:r>
              <a:rPr sz="3000" b="1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Merkezî </a:t>
            </a:r>
            <a:r>
              <a:rPr sz="3000" b="1" spc="-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Sınav(LGS) </a:t>
            </a:r>
            <a:r>
              <a:rPr sz="3000" b="1" spc="-5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Puanı  </a:t>
            </a:r>
            <a:r>
              <a:rPr sz="3000" b="1" spc="10" dirty="0">
                <a:solidFill>
                  <a:schemeClr val="bg2">
                    <a:lumMod val="50000"/>
                  </a:schemeClr>
                </a:solidFill>
                <a:latin typeface="Trebuchet MS"/>
                <a:cs typeface="Trebuchet MS"/>
              </a:rPr>
              <a:t>üstünlüğüne</a:t>
            </a:r>
            <a:r>
              <a:rPr sz="30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001F5F"/>
                </a:solidFill>
                <a:latin typeface="Trebuchet MS"/>
                <a:cs typeface="Trebuchet MS"/>
              </a:rPr>
              <a:t>göre</a:t>
            </a:r>
            <a:r>
              <a:rPr sz="3000" b="1" spc="-1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3000" b="1" spc="-45" dirty="0">
                <a:solidFill>
                  <a:srgbClr val="001F5F"/>
                </a:solidFill>
                <a:latin typeface="Trebuchet MS"/>
                <a:cs typeface="Trebuchet MS"/>
              </a:rPr>
              <a:t>yapılacaktır.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804" y="803911"/>
            <a:ext cx="7457696" cy="9015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87630" algn="ctr">
              <a:lnSpc>
                <a:spcPts val="3720"/>
              </a:lnSpc>
              <a:spcBef>
                <a:spcPts val="130"/>
              </a:spcBef>
            </a:pPr>
            <a:r>
              <a:rPr sz="3200" spc="-5" dirty="0">
                <a:solidFill>
                  <a:srgbClr val="7030A0"/>
                </a:solidFill>
              </a:rPr>
              <a:t>TERCİH</a:t>
            </a:r>
            <a:r>
              <a:rPr sz="3200" spc="-40" dirty="0">
                <a:solidFill>
                  <a:srgbClr val="7030A0"/>
                </a:solidFill>
              </a:rPr>
              <a:t> </a:t>
            </a:r>
            <a:r>
              <a:rPr sz="3200" spc="5" dirty="0">
                <a:solidFill>
                  <a:srgbClr val="7030A0"/>
                </a:solidFill>
              </a:rPr>
              <a:t>İŞLEMLERİ</a:t>
            </a:r>
            <a:endParaRPr sz="3200">
              <a:solidFill>
                <a:srgbClr val="7030A0"/>
              </a:solidFill>
            </a:endParaRPr>
          </a:p>
          <a:p>
            <a:pPr algn="ctr">
              <a:lnSpc>
                <a:spcPts val="3180"/>
              </a:lnSpc>
            </a:pPr>
            <a:r>
              <a:rPr sz="2750" b="0" spc="5" dirty="0">
                <a:solidFill>
                  <a:srgbClr val="7030A0"/>
                </a:solidFill>
                <a:latin typeface="Trebuchet MS"/>
                <a:cs typeface="Trebuchet MS"/>
              </a:rPr>
              <a:t>Merkezi </a:t>
            </a:r>
            <a:r>
              <a:rPr sz="2750" b="0" spc="-20" dirty="0">
                <a:solidFill>
                  <a:srgbClr val="7030A0"/>
                </a:solidFill>
                <a:latin typeface="Trebuchet MS"/>
                <a:cs typeface="Trebuchet MS"/>
              </a:rPr>
              <a:t>Yerleştirme </a:t>
            </a:r>
            <a:r>
              <a:rPr sz="2750" b="0" spc="10" dirty="0">
                <a:solidFill>
                  <a:srgbClr val="7030A0"/>
                </a:solidFill>
                <a:latin typeface="Trebuchet MS"/>
                <a:cs typeface="Trebuchet MS"/>
              </a:rPr>
              <a:t>Nasıl</a:t>
            </a:r>
            <a:r>
              <a:rPr sz="2750" b="0" spc="235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750" b="0" dirty="0">
                <a:solidFill>
                  <a:srgbClr val="7030A0"/>
                </a:solidFill>
                <a:latin typeface="Trebuchet MS"/>
                <a:cs typeface="Trebuchet MS"/>
              </a:rPr>
              <a:t>Olacak?</a:t>
            </a:r>
            <a:endParaRPr sz="275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593" y="1905001"/>
            <a:ext cx="10406787" cy="368075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065" marR="5080" indent="6350" algn="ctr">
              <a:lnSpc>
                <a:spcPct val="124300"/>
              </a:lnSpc>
              <a:spcBef>
                <a:spcPts val="45"/>
              </a:spcBef>
            </a:pPr>
            <a:r>
              <a:rPr sz="2400" b="1" i="1" spc="-35" dirty="0">
                <a:solidFill>
                  <a:srgbClr val="C00000"/>
                </a:solidFill>
                <a:latin typeface="Trebuchet MS"/>
                <a:cs typeface="Trebuchet MS"/>
              </a:rPr>
              <a:t>*</a:t>
            </a:r>
            <a:r>
              <a:rPr sz="2400" b="1" i="1" spc="-35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2400" b="1" i="1" spc="-2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400" b="1" i="1" spc="-20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öğrenci alan </a:t>
            </a:r>
            <a:r>
              <a:rPr sz="24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okullar </a:t>
            </a:r>
            <a:r>
              <a:rPr sz="24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4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tercihlerini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yaparak </a:t>
            </a:r>
            <a:r>
              <a:rPr sz="24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kayıt 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işlemini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tamamlayan </a:t>
            </a:r>
            <a:r>
              <a:rPr sz="2400" b="1" i="1" spc="-35" dirty="0">
                <a:solidFill>
                  <a:srgbClr val="001F5F"/>
                </a:solidFill>
                <a:latin typeface="Trebuchet MS"/>
                <a:cs typeface="Trebuchet MS"/>
              </a:rPr>
              <a:t>öğrenciler,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istemeleri </a:t>
            </a:r>
            <a:r>
              <a:rPr sz="24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hâlinde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merkezî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sınavla öğrenci  alan </a:t>
            </a:r>
            <a:r>
              <a:rPr sz="24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okullar </a:t>
            </a:r>
            <a:r>
              <a:rPr sz="2400" b="1" i="1" spc="-20" dirty="0">
                <a:solidFill>
                  <a:srgbClr val="001F5F"/>
                </a:solidFill>
                <a:latin typeface="Trebuchet MS"/>
                <a:cs typeface="Trebuchet MS"/>
              </a:rPr>
              <a:t>için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açılacak </a:t>
            </a:r>
            <a:r>
              <a:rPr sz="2400" i="1" spc="-20" dirty="0">
                <a:solidFill>
                  <a:srgbClr val="C00000"/>
                </a:solidFill>
                <a:latin typeface="Trebuchet MS"/>
                <a:cs typeface="Trebuchet MS"/>
              </a:rPr>
              <a:t>Merkezî </a:t>
            </a:r>
            <a:r>
              <a:rPr sz="2400" i="1" spc="-10" dirty="0">
                <a:solidFill>
                  <a:srgbClr val="C00000"/>
                </a:solidFill>
                <a:latin typeface="Trebuchet MS"/>
                <a:cs typeface="Trebuchet MS"/>
              </a:rPr>
              <a:t>Sınavla Öğrenci </a:t>
            </a:r>
            <a:r>
              <a:rPr sz="2400" i="1" spc="5" dirty="0">
                <a:solidFill>
                  <a:srgbClr val="C00000"/>
                </a:solidFill>
                <a:latin typeface="Trebuchet MS"/>
                <a:cs typeface="Trebuchet MS"/>
              </a:rPr>
              <a:t>Alan </a:t>
            </a:r>
            <a:r>
              <a:rPr sz="2400" i="1" spc="-5" dirty="0">
                <a:solidFill>
                  <a:srgbClr val="C00000"/>
                </a:solidFill>
                <a:latin typeface="Trebuchet MS"/>
                <a:cs typeface="Trebuchet MS"/>
              </a:rPr>
              <a:t>Okullar </a:t>
            </a:r>
            <a:r>
              <a:rPr sz="2400" i="1" spc="-10" dirty="0">
                <a:solidFill>
                  <a:srgbClr val="001F5F"/>
                </a:solidFill>
                <a:latin typeface="Trebuchet MS"/>
                <a:cs typeface="Trebuchet MS"/>
              </a:rPr>
              <a:t>ekranından </a:t>
            </a:r>
            <a:r>
              <a:rPr sz="2400" b="1" i="1" spc="10" dirty="0">
                <a:solidFill>
                  <a:srgbClr val="001F5F"/>
                </a:solidFill>
                <a:latin typeface="Trebuchet MS"/>
                <a:cs typeface="Trebuchet MS"/>
              </a:rPr>
              <a:t>en  </a:t>
            </a:r>
            <a:r>
              <a:rPr sz="2400" b="1" i="1" spc="-10" dirty="0">
                <a:solidFill>
                  <a:srgbClr val="001F5F"/>
                </a:solidFill>
                <a:latin typeface="Trebuchet MS"/>
                <a:cs typeface="Trebuchet MS"/>
              </a:rPr>
              <a:t>fazla </a:t>
            </a:r>
            <a:r>
              <a:rPr sz="2400" b="1" i="1" spc="5" dirty="0">
                <a:solidFill>
                  <a:srgbClr val="C00000"/>
                </a:solidFill>
                <a:latin typeface="Trebuchet MS"/>
                <a:cs typeface="Trebuchet MS"/>
              </a:rPr>
              <a:t>10 </a:t>
            </a:r>
            <a:r>
              <a:rPr sz="24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(on) </a:t>
            </a:r>
            <a:r>
              <a:rPr sz="2400" b="1" i="1" spc="-10" dirty="0">
                <a:solidFill>
                  <a:srgbClr val="C00000"/>
                </a:solidFill>
                <a:latin typeface="Trebuchet MS"/>
                <a:cs typeface="Trebuchet MS"/>
              </a:rPr>
              <a:t>okul tercihinde</a:t>
            </a:r>
            <a:r>
              <a:rPr sz="2400" b="1" i="1" spc="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Trebuchet MS"/>
                <a:cs typeface="Trebuchet MS"/>
              </a:rPr>
              <a:t>bulunabilecektir.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Trebuchet MS"/>
              <a:cs typeface="Trebuchet MS"/>
            </a:endParaRPr>
          </a:p>
          <a:p>
            <a:pPr marL="59690" marR="56515" indent="18415" algn="ctr">
              <a:lnSpc>
                <a:spcPct val="123900"/>
              </a:lnSpc>
            </a:pPr>
            <a:r>
              <a:rPr sz="2400" b="1" i="1" spc="-30" dirty="0">
                <a:solidFill>
                  <a:srgbClr val="C00000"/>
                </a:solidFill>
                <a:latin typeface="Trebuchet MS"/>
                <a:cs typeface="Trebuchet MS"/>
              </a:rPr>
              <a:t>**</a:t>
            </a:r>
            <a:r>
              <a:rPr sz="2400" b="1" i="1" spc="-30" dirty="0">
                <a:solidFill>
                  <a:srgbClr val="001F5F"/>
                </a:solidFill>
                <a:latin typeface="Trebuchet MS"/>
                <a:cs typeface="Trebuchet MS"/>
              </a:rPr>
              <a:t>Yerel </a:t>
            </a:r>
            <a:r>
              <a:rPr sz="2400" b="1" i="1" spc="-25" dirty="0">
                <a:solidFill>
                  <a:srgbClr val="001F5F"/>
                </a:solidFill>
                <a:latin typeface="Trebuchet MS"/>
                <a:cs typeface="Trebuchet MS"/>
              </a:rPr>
              <a:t>Yerleştirme </a:t>
            </a:r>
            <a:r>
              <a:rPr sz="2400" i="1" spc="-5" dirty="0">
                <a:solidFill>
                  <a:srgbClr val="001F5F"/>
                </a:solidFill>
                <a:latin typeface="Trebuchet MS"/>
                <a:cs typeface="Trebuchet MS"/>
              </a:rPr>
              <a:t>İle </a:t>
            </a:r>
            <a:r>
              <a:rPr sz="2400" i="1" spc="-10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2400" i="1" spc="5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2400" i="1" spc="-5" dirty="0">
                <a:solidFill>
                  <a:srgbClr val="001F5F"/>
                </a:solidFill>
                <a:latin typeface="Trebuchet MS"/>
                <a:cs typeface="Trebuchet MS"/>
              </a:rPr>
              <a:t>Okullar </a:t>
            </a:r>
            <a:r>
              <a:rPr sz="2400" i="1" spc="-10" dirty="0">
                <a:solidFill>
                  <a:srgbClr val="001F5F"/>
                </a:solidFill>
                <a:latin typeface="Trebuchet MS"/>
                <a:cs typeface="Trebuchet MS"/>
              </a:rPr>
              <a:t>ekranından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tercih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yapılmaması  </a:t>
            </a:r>
            <a:r>
              <a:rPr sz="2400" b="1" i="1" spc="5" dirty="0">
                <a:solidFill>
                  <a:srgbClr val="001F5F"/>
                </a:solidFill>
                <a:latin typeface="Trebuchet MS"/>
                <a:cs typeface="Trebuchet MS"/>
              </a:rPr>
              <a:t>durumunda</a:t>
            </a:r>
            <a:r>
              <a:rPr sz="2400" i="1" spc="5" dirty="0">
                <a:solidFill>
                  <a:srgbClr val="001F5F"/>
                </a:solidFill>
                <a:latin typeface="Trebuchet MS"/>
                <a:cs typeface="Trebuchet MS"/>
              </a:rPr>
              <a:t>, </a:t>
            </a:r>
            <a:r>
              <a:rPr sz="2400" i="1" spc="-15" dirty="0">
                <a:solidFill>
                  <a:srgbClr val="001F5F"/>
                </a:solidFill>
                <a:latin typeface="Trebuchet MS"/>
                <a:cs typeface="Trebuchet MS"/>
              </a:rPr>
              <a:t>öğrencilere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Merkezî Sınavla Öğrenci </a:t>
            </a:r>
            <a:r>
              <a:rPr sz="2400" b="1" i="1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2400" b="1" i="1" spc="-15" dirty="0">
                <a:solidFill>
                  <a:srgbClr val="001F5F"/>
                </a:solidFill>
                <a:latin typeface="Trebuchet MS"/>
                <a:cs typeface="Trebuchet MS"/>
              </a:rPr>
              <a:t>Okullar </a:t>
            </a:r>
            <a:r>
              <a:rPr sz="2400" i="1" spc="-5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2400" i="1" spc="-15" dirty="0">
                <a:solidFill>
                  <a:srgbClr val="001F5F"/>
                </a:solidFill>
                <a:latin typeface="Trebuchet MS"/>
                <a:cs typeface="Trebuchet MS"/>
              </a:rPr>
              <a:t>Pansiyonlu  </a:t>
            </a:r>
            <a:r>
              <a:rPr sz="2400" i="1" dirty="0">
                <a:solidFill>
                  <a:srgbClr val="001F5F"/>
                </a:solidFill>
                <a:latin typeface="Trebuchet MS"/>
                <a:cs typeface="Trebuchet MS"/>
              </a:rPr>
              <a:t>Okullar </a:t>
            </a:r>
            <a:r>
              <a:rPr sz="2400" i="1" spc="-10" dirty="0">
                <a:solidFill>
                  <a:srgbClr val="001F5F"/>
                </a:solidFill>
                <a:latin typeface="Trebuchet MS"/>
                <a:cs typeface="Trebuchet MS"/>
              </a:rPr>
              <a:t>tercih </a:t>
            </a:r>
            <a:r>
              <a:rPr sz="2400" i="1" spc="-15" dirty="0">
                <a:solidFill>
                  <a:srgbClr val="001F5F"/>
                </a:solidFill>
                <a:latin typeface="Trebuchet MS"/>
                <a:cs typeface="Trebuchet MS"/>
              </a:rPr>
              <a:t>ekranı</a:t>
            </a:r>
            <a:r>
              <a:rPr sz="2400" i="1" spc="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açılmayacaktır</a:t>
            </a:r>
            <a:r>
              <a:rPr sz="2400" b="1" i="1" spc="-5" dirty="0">
                <a:solidFill>
                  <a:srgbClr val="C00000"/>
                </a:solidFill>
                <a:latin typeface="Trebuchet MS"/>
                <a:cs typeface="Trebuchet MS"/>
              </a:rPr>
              <a:t>!!!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700" y="685800"/>
            <a:ext cx="1071774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solidFill>
                  <a:srgbClr val="7030A0"/>
                </a:solidFill>
              </a:rPr>
              <a:t>MERKEZİ </a:t>
            </a:r>
            <a:r>
              <a:rPr sz="3200" spc="15" dirty="0">
                <a:solidFill>
                  <a:srgbClr val="7030A0"/>
                </a:solidFill>
              </a:rPr>
              <a:t>YERLEŞTİRME NASIL</a:t>
            </a:r>
            <a:r>
              <a:rPr sz="3200" spc="-35" dirty="0">
                <a:solidFill>
                  <a:srgbClr val="7030A0"/>
                </a:solidFill>
              </a:rPr>
              <a:t> </a:t>
            </a:r>
            <a:r>
              <a:rPr sz="3200" spc="5" dirty="0">
                <a:solidFill>
                  <a:srgbClr val="7030A0"/>
                </a:solidFill>
              </a:rPr>
              <a:t>OLACAK?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5987" y="6345555"/>
            <a:ext cx="239739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15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379" y="1624075"/>
            <a:ext cx="3363397" cy="314325"/>
          </a:xfrm>
          <a:prstGeom prst="rect">
            <a:avLst/>
          </a:prstGeom>
          <a:ln w="9534">
            <a:solidFill>
              <a:srgbClr val="17A7C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65"/>
              </a:lnSpc>
            </a:pPr>
            <a:r>
              <a:rPr sz="2000" b="1" spc="20" dirty="0">
                <a:solidFill>
                  <a:srgbClr val="17A7C1"/>
                </a:solidFill>
                <a:latin typeface="Trebuchet MS"/>
                <a:cs typeface="Trebuchet MS"/>
              </a:rPr>
              <a:t>SADECE</a:t>
            </a:r>
            <a:r>
              <a:rPr sz="2000" b="1" spc="-190" dirty="0">
                <a:solidFill>
                  <a:srgbClr val="17A7C1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17A7C1"/>
                </a:solidFill>
                <a:latin typeface="Trebuchet MS"/>
                <a:cs typeface="Trebuchet MS"/>
              </a:rPr>
              <a:t>SINAVA</a:t>
            </a:r>
            <a:r>
              <a:rPr sz="2000" b="1" spc="-315" dirty="0">
                <a:solidFill>
                  <a:srgbClr val="17A7C1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17A7C1"/>
                </a:solidFill>
                <a:latin typeface="Trebuchet MS"/>
                <a:cs typeface="Trebuchet MS"/>
              </a:rPr>
              <a:t>GİRENLER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329" y="1911286"/>
            <a:ext cx="6386223" cy="356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6415">
              <a:lnSpc>
                <a:spcPct val="100000"/>
              </a:lnSpc>
              <a:spcBef>
                <a:spcPts val="100"/>
              </a:spcBef>
            </a:pPr>
            <a:r>
              <a:rPr sz="1500" b="1" spc="20" dirty="0">
                <a:solidFill>
                  <a:srgbClr val="001F5F"/>
                </a:solidFill>
                <a:latin typeface="Trebuchet MS"/>
                <a:cs typeface="Trebuchet MS"/>
              </a:rPr>
              <a:t>Merkezi </a:t>
            </a:r>
            <a:r>
              <a:rPr sz="1500" b="1" spc="15" dirty="0">
                <a:solidFill>
                  <a:srgbClr val="001F5F"/>
                </a:solidFill>
                <a:latin typeface="Trebuchet MS"/>
                <a:cs typeface="Trebuchet MS"/>
              </a:rPr>
              <a:t>sınava </a:t>
            </a:r>
            <a:r>
              <a:rPr sz="1500" b="1" spc="10" dirty="0">
                <a:solidFill>
                  <a:srgbClr val="001F5F"/>
                </a:solidFill>
                <a:latin typeface="Trebuchet MS"/>
                <a:cs typeface="Trebuchet MS"/>
              </a:rPr>
              <a:t>giren öğrencilerden </a:t>
            </a:r>
            <a:r>
              <a:rPr sz="1500" b="1" spc="15" dirty="0">
                <a:solidFill>
                  <a:srgbClr val="001F5F"/>
                </a:solidFill>
                <a:latin typeface="Trebuchet MS"/>
                <a:cs typeface="Trebuchet MS"/>
              </a:rPr>
              <a:t>isteyenler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tercihte  </a:t>
            </a:r>
            <a:r>
              <a:rPr sz="1500" b="1" spc="-5" dirty="0">
                <a:solidFill>
                  <a:srgbClr val="001F5F"/>
                </a:solidFill>
                <a:latin typeface="Trebuchet MS"/>
                <a:cs typeface="Trebuchet MS"/>
              </a:rPr>
              <a:t>bulunacaktır.</a:t>
            </a:r>
            <a:r>
              <a:rPr sz="1500" b="1" spc="-17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Sınava</a:t>
            </a:r>
            <a:r>
              <a:rPr sz="15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girmemiş</a:t>
            </a:r>
            <a:r>
              <a:rPr sz="1500" b="1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öğrencilere</a:t>
            </a:r>
            <a:r>
              <a:rPr sz="1500" b="1" spc="-10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20" dirty="0">
                <a:solidFill>
                  <a:srgbClr val="001F5F"/>
                </a:solidFill>
                <a:latin typeface="Trebuchet MS"/>
                <a:cs typeface="Trebuchet MS"/>
              </a:rPr>
              <a:t>Merkezi</a:t>
            </a:r>
            <a:r>
              <a:rPr sz="1500" b="1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Sınavla  Öğrenci</a:t>
            </a:r>
            <a:r>
              <a:rPr sz="1500" b="1" spc="-16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001F5F"/>
                </a:solidFill>
                <a:latin typeface="Trebuchet MS"/>
                <a:cs typeface="Trebuchet MS"/>
              </a:rPr>
              <a:t>Alan</a:t>
            </a:r>
            <a:r>
              <a:rPr sz="15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Okullar</a:t>
            </a:r>
            <a:r>
              <a:rPr sz="1500" b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tercih</a:t>
            </a:r>
            <a:r>
              <a:rPr sz="1500" b="1" spc="-6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001F5F"/>
                </a:solidFill>
                <a:latin typeface="Trebuchet MS"/>
                <a:cs typeface="Trebuchet MS"/>
              </a:rPr>
              <a:t>ekranı</a:t>
            </a:r>
            <a:r>
              <a:rPr sz="1500" b="1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Trebuchet MS"/>
                <a:cs typeface="Trebuchet MS"/>
              </a:rPr>
              <a:t>açılmayacaktır.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rebuchet MS"/>
              <a:cs typeface="Trebuchet MS"/>
            </a:endParaRPr>
          </a:p>
          <a:p>
            <a:pPr marL="26034">
              <a:lnSpc>
                <a:spcPct val="100000"/>
              </a:lnSpc>
            </a:pPr>
            <a:r>
              <a:rPr sz="1800" b="1" spc="-5" dirty="0">
                <a:solidFill>
                  <a:srgbClr val="1B842A"/>
                </a:solidFill>
                <a:latin typeface="Trebuchet MS"/>
                <a:cs typeface="Trebuchet MS"/>
              </a:rPr>
              <a:t>10</a:t>
            </a:r>
            <a:r>
              <a:rPr sz="1800" b="1" spc="-30" dirty="0">
                <a:solidFill>
                  <a:srgbClr val="1B842A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1B842A"/>
                </a:solidFill>
                <a:latin typeface="Trebuchet MS"/>
                <a:cs typeface="Trebuchet MS"/>
              </a:rPr>
              <a:t>TERCİH</a:t>
            </a:r>
            <a:endParaRPr sz="1800">
              <a:latin typeface="Trebuchet MS"/>
              <a:cs typeface="Trebuchet MS"/>
            </a:endParaRPr>
          </a:p>
          <a:p>
            <a:pPr marL="26034" marR="5080">
              <a:lnSpc>
                <a:spcPct val="101000"/>
              </a:lnSpc>
              <a:spcBef>
                <a:spcPts val="350"/>
              </a:spcBef>
            </a:pPr>
            <a:r>
              <a:rPr sz="1550" b="1" spc="10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1550" b="1" spc="25" dirty="0">
                <a:solidFill>
                  <a:srgbClr val="001F5F"/>
                </a:solidFill>
                <a:latin typeface="Trebuchet MS"/>
                <a:cs typeface="Trebuchet MS"/>
              </a:rPr>
              <a:t>Merkezi </a:t>
            </a:r>
            <a:r>
              <a:rPr sz="1550" b="1" spc="20" dirty="0">
                <a:solidFill>
                  <a:srgbClr val="001F5F"/>
                </a:solidFill>
                <a:latin typeface="Trebuchet MS"/>
                <a:cs typeface="Trebuchet MS"/>
              </a:rPr>
              <a:t>Sınavla </a:t>
            </a:r>
            <a:r>
              <a:rPr sz="1550" b="1" spc="25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1550" b="1" spc="15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1550" b="1" spc="25" dirty="0">
                <a:solidFill>
                  <a:srgbClr val="001F5F"/>
                </a:solidFill>
                <a:latin typeface="Trebuchet MS"/>
                <a:cs typeface="Trebuchet MS"/>
              </a:rPr>
              <a:t>okullardan </a:t>
            </a:r>
            <a:r>
              <a:rPr sz="1550" b="1" spc="45" dirty="0">
                <a:solidFill>
                  <a:srgbClr val="001F5F"/>
                </a:solidFill>
                <a:latin typeface="Trebuchet MS"/>
                <a:cs typeface="Trebuchet MS"/>
              </a:rPr>
              <a:t>en </a:t>
            </a:r>
            <a:r>
              <a:rPr sz="1550" b="1" spc="35" dirty="0">
                <a:solidFill>
                  <a:srgbClr val="001F5F"/>
                </a:solidFill>
                <a:latin typeface="Trebuchet MS"/>
                <a:cs typeface="Trebuchet MS"/>
              </a:rPr>
              <a:t>fazla  </a:t>
            </a:r>
            <a:r>
              <a:rPr sz="1550" b="1" dirty="0">
                <a:solidFill>
                  <a:srgbClr val="001F5F"/>
                </a:solidFill>
                <a:latin typeface="Trebuchet MS"/>
                <a:cs typeface="Trebuchet MS"/>
              </a:rPr>
              <a:t>10 tercih</a:t>
            </a:r>
            <a:r>
              <a:rPr sz="1550" b="1" spc="20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50" b="1" dirty="0">
                <a:solidFill>
                  <a:srgbClr val="001F5F"/>
                </a:solidFill>
                <a:latin typeface="Trebuchet MS"/>
                <a:cs typeface="Trebuchet MS"/>
              </a:rPr>
              <a:t>yapabilecek.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1140"/>
              </a:spcBef>
            </a:pPr>
            <a:r>
              <a:rPr sz="1800" b="1" spc="5" dirty="0">
                <a:solidFill>
                  <a:srgbClr val="E4730D"/>
                </a:solidFill>
                <a:latin typeface="Trebuchet MS"/>
                <a:cs typeface="Trebuchet MS"/>
              </a:rPr>
              <a:t>YERLEŞTİĞİ</a:t>
            </a:r>
            <a:r>
              <a:rPr sz="1800" b="1" spc="-155" dirty="0">
                <a:solidFill>
                  <a:srgbClr val="E4730D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E4730D"/>
                </a:solidFill>
                <a:latin typeface="Trebuchet MS"/>
                <a:cs typeface="Trebuchet MS"/>
              </a:rPr>
              <a:t>TAKDİRDE</a:t>
            </a:r>
            <a:endParaRPr sz="1800">
              <a:latin typeface="Trebuchet MS"/>
              <a:cs typeface="Trebuchet MS"/>
            </a:endParaRPr>
          </a:p>
          <a:p>
            <a:pPr marL="67945" marR="544195" algn="just">
              <a:lnSpc>
                <a:spcPct val="103000"/>
              </a:lnSpc>
              <a:spcBef>
                <a:spcPts val="310"/>
              </a:spcBef>
            </a:pPr>
            <a:r>
              <a:rPr sz="1550" b="1" spc="15" dirty="0">
                <a:solidFill>
                  <a:srgbClr val="001F5F"/>
                </a:solidFill>
                <a:latin typeface="Trebuchet MS"/>
                <a:cs typeface="Trebuchet MS"/>
              </a:rPr>
              <a:t>Merkezî Sınav </a:t>
            </a:r>
            <a:r>
              <a:rPr sz="1550" b="1" spc="20" dirty="0">
                <a:solidFill>
                  <a:srgbClr val="001F5F"/>
                </a:solidFill>
                <a:latin typeface="Trebuchet MS"/>
                <a:cs typeface="Trebuchet MS"/>
              </a:rPr>
              <a:t>Puanı </a:t>
            </a:r>
            <a:r>
              <a:rPr sz="1550" b="1" spc="-5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1550" b="1" spc="25" dirty="0">
                <a:solidFill>
                  <a:srgbClr val="001F5F"/>
                </a:solidFill>
                <a:latin typeface="Trebuchet MS"/>
                <a:cs typeface="Trebuchet MS"/>
              </a:rPr>
              <a:t>Öğrenci </a:t>
            </a:r>
            <a:r>
              <a:rPr sz="1550" b="1" spc="15" dirty="0">
                <a:solidFill>
                  <a:srgbClr val="001F5F"/>
                </a:solidFill>
                <a:latin typeface="Trebuchet MS"/>
                <a:cs typeface="Trebuchet MS"/>
              </a:rPr>
              <a:t>Alan </a:t>
            </a:r>
            <a:r>
              <a:rPr sz="1550" b="1" spc="30" dirty="0">
                <a:solidFill>
                  <a:srgbClr val="001F5F"/>
                </a:solidFill>
                <a:latin typeface="Trebuchet MS"/>
                <a:cs typeface="Trebuchet MS"/>
              </a:rPr>
              <a:t>Okul </a:t>
            </a:r>
            <a:r>
              <a:rPr sz="1550" b="1" spc="20" dirty="0">
                <a:solidFill>
                  <a:srgbClr val="001F5F"/>
                </a:solidFill>
                <a:latin typeface="Trebuchet MS"/>
                <a:cs typeface="Trebuchet MS"/>
              </a:rPr>
              <a:t>tercihine  </a:t>
            </a:r>
            <a:r>
              <a:rPr sz="1550" b="1" spc="10" dirty="0">
                <a:solidFill>
                  <a:srgbClr val="001F5F"/>
                </a:solidFill>
                <a:latin typeface="Trebuchet MS"/>
                <a:cs typeface="Trebuchet MS"/>
              </a:rPr>
              <a:t>yerleşmiş </a:t>
            </a:r>
            <a:r>
              <a:rPr sz="1550" b="1" spc="5" dirty="0">
                <a:solidFill>
                  <a:srgbClr val="001F5F"/>
                </a:solidFill>
                <a:latin typeface="Trebuchet MS"/>
                <a:cs typeface="Trebuchet MS"/>
              </a:rPr>
              <a:t>ise </a:t>
            </a:r>
            <a:r>
              <a:rPr sz="1550" b="1" spc="20" dirty="0">
                <a:solidFill>
                  <a:srgbClr val="001F5F"/>
                </a:solidFill>
                <a:latin typeface="Trebuchet MS"/>
                <a:cs typeface="Trebuchet MS"/>
              </a:rPr>
              <a:t>yerel yerleştirme </a:t>
            </a:r>
            <a:r>
              <a:rPr sz="1550" b="1" spc="45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1550" b="1" spc="15" dirty="0">
                <a:solidFill>
                  <a:srgbClr val="001F5F"/>
                </a:solidFill>
                <a:latin typeface="Trebuchet MS"/>
                <a:cs typeface="Trebuchet MS"/>
              </a:rPr>
              <a:t>pansiyonlu </a:t>
            </a:r>
            <a:r>
              <a:rPr sz="1550" b="1" spc="30" dirty="0">
                <a:solidFill>
                  <a:srgbClr val="001F5F"/>
                </a:solidFill>
                <a:latin typeface="Trebuchet MS"/>
                <a:cs typeface="Trebuchet MS"/>
              </a:rPr>
              <a:t>okul  </a:t>
            </a:r>
            <a:r>
              <a:rPr sz="1550" b="1" spc="-5" dirty="0">
                <a:solidFill>
                  <a:srgbClr val="001F5F"/>
                </a:solidFill>
                <a:latin typeface="Trebuchet MS"/>
                <a:cs typeface="Trebuchet MS"/>
              </a:rPr>
              <a:t>tercihleri </a:t>
            </a:r>
            <a:r>
              <a:rPr sz="1550" b="1" dirty="0">
                <a:solidFill>
                  <a:srgbClr val="001F5F"/>
                </a:solidFill>
                <a:latin typeface="Trebuchet MS"/>
                <a:cs typeface="Trebuchet MS"/>
              </a:rPr>
              <a:t>dikkate</a:t>
            </a:r>
            <a:r>
              <a:rPr sz="1550" b="1" spc="-8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550" b="1" spc="-15" dirty="0">
                <a:solidFill>
                  <a:srgbClr val="001F5F"/>
                </a:solidFill>
                <a:latin typeface="Trebuchet MS"/>
                <a:cs typeface="Trebuchet MS"/>
              </a:rPr>
              <a:t>alınmayacaktır.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15279" y="1714500"/>
            <a:ext cx="930751" cy="3771900"/>
            <a:chOff x="4876800" y="1714500"/>
            <a:chExt cx="838200" cy="3771900"/>
          </a:xfrm>
        </p:grpSpPr>
        <p:sp>
          <p:nvSpPr>
            <p:cNvPr id="15" name="object 15"/>
            <p:cNvSpPr/>
            <p:nvPr/>
          </p:nvSpPr>
          <p:spPr>
            <a:xfrm>
              <a:off x="4886325" y="1714500"/>
              <a:ext cx="771525" cy="752475"/>
            </a:xfrm>
            <a:custGeom>
              <a:avLst/>
              <a:gdLst/>
              <a:ahLst/>
              <a:cxnLst/>
              <a:rect l="l" t="t" r="r" b="b"/>
              <a:pathLst>
                <a:path w="771525" h="752475">
                  <a:moveTo>
                    <a:pt x="385825" y="0"/>
                  </a:moveTo>
                  <a:lnTo>
                    <a:pt x="337424" y="2930"/>
                  </a:lnTo>
                  <a:lnTo>
                    <a:pt x="290818" y="11487"/>
                  </a:lnTo>
                  <a:lnTo>
                    <a:pt x="246369" y="25318"/>
                  </a:lnTo>
                  <a:lnTo>
                    <a:pt x="204438" y="44071"/>
                  </a:lnTo>
                  <a:lnTo>
                    <a:pt x="165386" y="67393"/>
                  </a:lnTo>
                  <a:lnTo>
                    <a:pt x="129575" y="94931"/>
                  </a:lnTo>
                  <a:lnTo>
                    <a:pt x="97366" y="126335"/>
                  </a:lnTo>
                  <a:lnTo>
                    <a:pt x="69121" y="161250"/>
                  </a:lnTo>
                  <a:lnTo>
                    <a:pt x="45201" y="199325"/>
                  </a:lnTo>
                  <a:lnTo>
                    <a:pt x="25968" y="240207"/>
                  </a:lnTo>
                  <a:lnTo>
                    <a:pt x="11782" y="283544"/>
                  </a:lnTo>
                  <a:lnTo>
                    <a:pt x="3005" y="328984"/>
                  </a:lnTo>
                  <a:lnTo>
                    <a:pt x="0" y="376174"/>
                  </a:lnTo>
                  <a:lnTo>
                    <a:pt x="3005" y="423390"/>
                  </a:lnTo>
                  <a:lnTo>
                    <a:pt x="11782" y="468853"/>
                  </a:lnTo>
                  <a:lnTo>
                    <a:pt x="25968" y="512209"/>
                  </a:lnTo>
                  <a:lnTo>
                    <a:pt x="45201" y="553107"/>
                  </a:lnTo>
                  <a:lnTo>
                    <a:pt x="69121" y="591195"/>
                  </a:lnTo>
                  <a:lnTo>
                    <a:pt x="97366" y="626120"/>
                  </a:lnTo>
                  <a:lnTo>
                    <a:pt x="129575" y="657530"/>
                  </a:lnTo>
                  <a:lnTo>
                    <a:pt x="165386" y="685074"/>
                  </a:lnTo>
                  <a:lnTo>
                    <a:pt x="204438" y="708399"/>
                  </a:lnTo>
                  <a:lnTo>
                    <a:pt x="246369" y="727154"/>
                  </a:lnTo>
                  <a:lnTo>
                    <a:pt x="290818" y="740986"/>
                  </a:lnTo>
                  <a:lnTo>
                    <a:pt x="337424" y="749544"/>
                  </a:lnTo>
                  <a:lnTo>
                    <a:pt x="385825" y="752475"/>
                  </a:lnTo>
                  <a:lnTo>
                    <a:pt x="434200" y="749544"/>
                  </a:lnTo>
                  <a:lnTo>
                    <a:pt x="480783" y="740986"/>
                  </a:lnTo>
                  <a:lnTo>
                    <a:pt x="525213" y="727154"/>
                  </a:lnTo>
                  <a:lnTo>
                    <a:pt x="567128" y="708399"/>
                  </a:lnTo>
                  <a:lnTo>
                    <a:pt x="606168" y="685074"/>
                  </a:lnTo>
                  <a:lnTo>
                    <a:pt x="641969" y="657530"/>
                  </a:lnTo>
                  <a:lnTo>
                    <a:pt x="674170" y="626120"/>
                  </a:lnTo>
                  <a:lnTo>
                    <a:pt x="702410" y="591195"/>
                  </a:lnTo>
                  <a:lnTo>
                    <a:pt x="726327" y="553107"/>
                  </a:lnTo>
                  <a:lnTo>
                    <a:pt x="745558" y="512209"/>
                  </a:lnTo>
                  <a:lnTo>
                    <a:pt x="759743" y="468853"/>
                  </a:lnTo>
                  <a:lnTo>
                    <a:pt x="768519" y="423390"/>
                  </a:lnTo>
                  <a:lnTo>
                    <a:pt x="771525" y="376174"/>
                  </a:lnTo>
                  <a:lnTo>
                    <a:pt x="768519" y="328984"/>
                  </a:lnTo>
                  <a:lnTo>
                    <a:pt x="759743" y="283544"/>
                  </a:lnTo>
                  <a:lnTo>
                    <a:pt x="745558" y="240207"/>
                  </a:lnTo>
                  <a:lnTo>
                    <a:pt x="726327" y="199325"/>
                  </a:lnTo>
                  <a:lnTo>
                    <a:pt x="702410" y="161250"/>
                  </a:lnTo>
                  <a:lnTo>
                    <a:pt x="674170" y="126335"/>
                  </a:lnTo>
                  <a:lnTo>
                    <a:pt x="641969" y="94931"/>
                  </a:lnTo>
                  <a:lnTo>
                    <a:pt x="606168" y="67393"/>
                  </a:lnTo>
                  <a:lnTo>
                    <a:pt x="567128" y="44071"/>
                  </a:lnTo>
                  <a:lnTo>
                    <a:pt x="525213" y="25318"/>
                  </a:lnTo>
                  <a:lnTo>
                    <a:pt x="480783" y="11487"/>
                  </a:lnTo>
                  <a:lnTo>
                    <a:pt x="434200" y="2930"/>
                  </a:lnTo>
                  <a:lnTo>
                    <a:pt x="385825" y="0"/>
                  </a:lnTo>
                  <a:close/>
                </a:path>
              </a:pathLst>
            </a:custGeom>
            <a:solidFill>
              <a:srgbClr val="17A7C1"/>
            </a:solidFill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2A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876800" y="3190875"/>
              <a:ext cx="771525" cy="752475"/>
            </a:xfrm>
            <a:custGeom>
              <a:avLst/>
              <a:gdLst/>
              <a:ahLst/>
              <a:cxnLst/>
              <a:rect l="l" t="t" r="r" b="b"/>
              <a:pathLst>
                <a:path w="771525" h="752475">
                  <a:moveTo>
                    <a:pt x="385825" y="0"/>
                  </a:moveTo>
                  <a:lnTo>
                    <a:pt x="337424" y="2930"/>
                  </a:lnTo>
                  <a:lnTo>
                    <a:pt x="290818" y="11487"/>
                  </a:lnTo>
                  <a:lnTo>
                    <a:pt x="246369" y="25318"/>
                  </a:lnTo>
                  <a:lnTo>
                    <a:pt x="204438" y="44071"/>
                  </a:lnTo>
                  <a:lnTo>
                    <a:pt x="165386" y="67393"/>
                  </a:lnTo>
                  <a:lnTo>
                    <a:pt x="129575" y="94931"/>
                  </a:lnTo>
                  <a:lnTo>
                    <a:pt x="97366" y="126335"/>
                  </a:lnTo>
                  <a:lnTo>
                    <a:pt x="69121" y="161250"/>
                  </a:lnTo>
                  <a:lnTo>
                    <a:pt x="45201" y="199325"/>
                  </a:lnTo>
                  <a:lnTo>
                    <a:pt x="25968" y="240207"/>
                  </a:lnTo>
                  <a:lnTo>
                    <a:pt x="11782" y="283544"/>
                  </a:lnTo>
                  <a:lnTo>
                    <a:pt x="3005" y="328984"/>
                  </a:lnTo>
                  <a:lnTo>
                    <a:pt x="0" y="376174"/>
                  </a:lnTo>
                  <a:lnTo>
                    <a:pt x="3005" y="423390"/>
                  </a:lnTo>
                  <a:lnTo>
                    <a:pt x="11782" y="468853"/>
                  </a:lnTo>
                  <a:lnTo>
                    <a:pt x="25968" y="512209"/>
                  </a:lnTo>
                  <a:lnTo>
                    <a:pt x="45201" y="553107"/>
                  </a:lnTo>
                  <a:lnTo>
                    <a:pt x="69121" y="591195"/>
                  </a:lnTo>
                  <a:lnTo>
                    <a:pt x="97366" y="626120"/>
                  </a:lnTo>
                  <a:lnTo>
                    <a:pt x="129575" y="657530"/>
                  </a:lnTo>
                  <a:lnTo>
                    <a:pt x="165386" y="685074"/>
                  </a:lnTo>
                  <a:lnTo>
                    <a:pt x="204438" y="708399"/>
                  </a:lnTo>
                  <a:lnTo>
                    <a:pt x="246369" y="727154"/>
                  </a:lnTo>
                  <a:lnTo>
                    <a:pt x="290818" y="740986"/>
                  </a:lnTo>
                  <a:lnTo>
                    <a:pt x="337424" y="749544"/>
                  </a:lnTo>
                  <a:lnTo>
                    <a:pt x="385825" y="752475"/>
                  </a:lnTo>
                  <a:lnTo>
                    <a:pt x="434200" y="749544"/>
                  </a:lnTo>
                  <a:lnTo>
                    <a:pt x="480783" y="740986"/>
                  </a:lnTo>
                  <a:lnTo>
                    <a:pt x="525213" y="727154"/>
                  </a:lnTo>
                  <a:lnTo>
                    <a:pt x="567128" y="708399"/>
                  </a:lnTo>
                  <a:lnTo>
                    <a:pt x="606168" y="685074"/>
                  </a:lnTo>
                  <a:lnTo>
                    <a:pt x="641969" y="657530"/>
                  </a:lnTo>
                  <a:lnTo>
                    <a:pt x="674170" y="626120"/>
                  </a:lnTo>
                  <a:lnTo>
                    <a:pt x="702410" y="591195"/>
                  </a:lnTo>
                  <a:lnTo>
                    <a:pt x="726327" y="553107"/>
                  </a:lnTo>
                  <a:lnTo>
                    <a:pt x="745558" y="512209"/>
                  </a:lnTo>
                  <a:lnTo>
                    <a:pt x="759743" y="468853"/>
                  </a:lnTo>
                  <a:lnTo>
                    <a:pt x="768519" y="423390"/>
                  </a:lnTo>
                  <a:lnTo>
                    <a:pt x="771525" y="376174"/>
                  </a:lnTo>
                  <a:lnTo>
                    <a:pt x="768519" y="328984"/>
                  </a:lnTo>
                  <a:lnTo>
                    <a:pt x="759743" y="283544"/>
                  </a:lnTo>
                  <a:lnTo>
                    <a:pt x="745558" y="240207"/>
                  </a:lnTo>
                  <a:lnTo>
                    <a:pt x="726327" y="199325"/>
                  </a:lnTo>
                  <a:lnTo>
                    <a:pt x="702410" y="161250"/>
                  </a:lnTo>
                  <a:lnTo>
                    <a:pt x="674170" y="126335"/>
                  </a:lnTo>
                  <a:lnTo>
                    <a:pt x="641969" y="94931"/>
                  </a:lnTo>
                  <a:lnTo>
                    <a:pt x="606168" y="67393"/>
                  </a:lnTo>
                  <a:lnTo>
                    <a:pt x="567128" y="44071"/>
                  </a:lnTo>
                  <a:lnTo>
                    <a:pt x="525213" y="25318"/>
                  </a:lnTo>
                  <a:lnTo>
                    <a:pt x="480783" y="11487"/>
                  </a:lnTo>
                  <a:lnTo>
                    <a:pt x="434200" y="2930"/>
                  </a:lnTo>
                  <a:lnTo>
                    <a:pt x="385825" y="0"/>
                  </a:lnTo>
                  <a:close/>
                </a:path>
              </a:pathLst>
            </a:custGeom>
            <a:solidFill>
              <a:srgbClr val="1B842A"/>
            </a:solidFill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943475" y="4733925"/>
              <a:ext cx="771525" cy="752475"/>
            </a:xfrm>
            <a:custGeom>
              <a:avLst/>
              <a:gdLst/>
              <a:ahLst/>
              <a:cxnLst/>
              <a:rect l="l" t="t" r="r" b="b"/>
              <a:pathLst>
                <a:path w="771525" h="752475">
                  <a:moveTo>
                    <a:pt x="385825" y="0"/>
                  </a:moveTo>
                  <a:lnTo>
                    <a:pt x="337424" y="2930"/>
                  </a:lnTo>
                  <a:lnTo>
                    <a:pt x="290818" y="11487"/>
                  </a:lnTo>
                  <a:lnTo>
                    <a:pt x="246369" y="25318"/>
                  </a:lnTo>
                  <a:lnTo>
                    <a:pt x="204438" y="44071"/>
                  </a:lnTo>
                  <a:lnTo>
                    <a:pt x="165386" y="67393"/>
                  </a:lnTo>
                  <a:lnTo>
                    <a:pt x="129575" y="94931"/>
                  </a:lnTo>
                  <a:lnTo>
                    <a:pt x="97366" y="126335"/>
                  </a:lnTo>
                  <a:lnTo>
                    <a:pt x="69121" y="161250"/>
                  </a:lnTo>
                  <a:lnTo>
                    <a:pt x="45201" y="199325"/>
                  </a:lnTo>
                  <a:lnTo>
                    <a:pt x="25968" y="240207"/>
                  </a:lnTo>
                  <a:lnTo>
                    <a:pt x="11782" y="283544"/>
                  </a:lnTo>
                  <a:lnTo>
                    <a:pt x="3005" y="328984"/>
                  </a:lnTo>
                  <a:lnTo>
                    <a:pt x="0" y="376174"/>
                  </a:lnTo>
                  <a:lnTo>
                    <a:pt x="3005" y="423390"/>
                  </a:lnTo>
                  <a:lnTo>
                    <a:pt x="11782" y="468853"/>
                  </a:lnTo>
                  <a:lnTo>
                    <a:pt x="25968" y="512209"/>
                  </a:lnTo>
                  <a:lnTo>
                    <a:pt x="45201" y="553107"/>
                  </a:lnTo>
                  <a:lnTo>
                    <a:pt x="69121" y="591195"/>
                  </a:lnTo>
                  <a:lnTo>
                    <a:pt x="97366" y="626120"/>
                  </a:lnTo>
                  <a:lnTo>
                    <a:pt x="129575" y="657530"/>
                  </a:lnTo>
                  <a:lnTo>
                    <a:pt x="165386" y="685074"/>
                  </a:lnTo>
                  <a:lnTo>
                    <a:pt x="204438" y="708399"/>
                  </a:lnTo>
                  <a:lnTo>
                    <a:pt x="246369" y="727154"/>
                  </a:lnTo>
                  <a:lnTo>
                    <a:pt x="290818" y="740986"/>
                  </a:lnTo>
                  <a:lnTo>
                    <a:pt x="337424" y="749544"/>
                  </a:lnTo>
                  <a:lnTo>
                    <a:pt x="385825" y="752475"/>
                  </a:lnTo>
                  <a:lnTo>
                    <a:pt x="434200" y="749544"/>
                  </a:lnTo>
                  <a:lnTo>
                    <a:pt x="480783" y="740986"/>
                  </a:lnTo>
                  <a:lnTo>
                    <a:pt x="525213" y="727154"/>
                  </a:lnTo>
                  <a:lnTo>
                    <a:pt x="567128" y="708399"/>
                  </a:lnTo>
                  <a:lnTo>
                    <a:pt x="606168" y="685074"/>
                  </a:lnTo>
                  <a:lnTo>
                    <a:pt x="641969" y="657530"/>
                  </a:lnTo>
                  <a:lnTo>
                    <a:pt x="674170" y="626120"/>
                  </a:lnTo>
                  <a:lnTo>
                    <a:pt x="702410" y="591195"/>
                  </a:lnTo>
                  <a:lnTo>
                    <a:pt x="726327" y="553107"/>
                  </a:lnTo>
                  <a:lnTo>
                    <a:pt x="745558" y="512209"/>
                  </a:lnTo>
                  <a:lnTo>
                    <a:pt x="759743" y="468853"/>
                  </a:lnTo>
                  <a:lnTo>
                    <a:pt x="768519" y="423390"/>
                  </a:lnTo>
                  <a:lnTo>
                    <a:pt x="771525" y="376174"/>
                  </a:lnTo>
                  <a:lnTo>
                    <a:pt x="768519" y="328984"/>
                  </a:lnTo>
                  <a:lnTo>
                    <a:pt x="759743" y="283544"/>
                  </a:lnTo>
                  <a:lnTo>
                    <a:pt x="745558" y="240207"/>
                  </a:lnTo>
                  <a:lnTo>
                    <a:pt x="726327" y="199325"/>
                  </a:lnTo>
                  <a:lnTo>
                    <a:pt x="702410" y="161250"/>
                  </a:lnTo>
                  <a:lnTo>
                    <a:pt x="674170" y="126335"/>
                  </a:lnTo>
                  <a:lnTo>
                    <a:pt x="641969" y="94931"/>
                  </a:lnTo>
                  <a:lnTo>
                    <a:pt x="606168" y="67393"/>
                  </a:lnTo>
                  <a:lnTo>
                    <a:pt x="567128" y="44071"/>
                  </a:lnTo>
                  <a:lnTo>
                    <a:pt x="525213" y="25318"/>
                  </a:lnTo>
                  <a:lnTo>
                    <a:pt x="480783" y="11487"/>
                  </a:lnTo>
                  <a:lnTo>
                    <a:pt x="434200" y="2930"/>
                  </a:lnTo>
                  <a:lnTo>
                    <a:pt x="385825" y="0"/>
                  </a:lnTo>
                  <a:close/>
                </a:path>
              </a:pathLst>
            </a:custGeom>
            <a:solidFill>
              <a:srgbClr val="DDCC63"/>
            </a:solidFill>
          </p:spPr>
          <p:txBody>
            <a:bodyPr wrap="square" lIns="0" tIns="0" rIns="0" bIns="0" rtlCol="0"/>
            <a:lstStyle/>
            <a:p>
              <a:endParaRPr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6" name="25 Dikdörtgen"/>
          <p:cNvSpPr/>
          <p:nvPr/>
        </p:nvSpPr>
        <p:spPr>
          <a:xfrm>
            <a:off x="825500" y="2590800"/>
            <a:ext cx="426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MERKEZİ</a:t>
            </a:r>
          </a:p>
          <a:p>
            <a:pPr algn="ctr"/>
            <a:r>
              <a:rPr lang="tr-TR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YERLEŞTİRME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265" y="6257925"/>
            <a:ext cx="6767549" cy="600620"/>
            <a:chOff x="219075" y="6257925"/>
            <a:chExt cx="6094603" cy="600620"/>
          </a:xfrm>
        </p:grpSpPr>
        <p:sp>
          <p:nvSpPr>
            <p:cNvPr id="3" name="object 3"/>
            <p:cNvSpPr/>
            <p:nvPr/>
          </p:nvSpPr>
          <p:spPr>
            <a:xfrm>
              <a:off x="5878703" y="6640741"/>
              <a:ext cx="434975" cy="217804"/>
            </a:xfrm>
            <a:custGeom>
              <a:avLst/>
              <a:gdLst/>
              <a:ahLst/>
              <a:cxnLst/>
              <a:rect l="l" t="t" r="r" b="b"/>
              <a:pathLst>
                <a:path w="434975" h="217804">
                  <a:moveTo>
                    <a:pt x="217297" y="0"/>
                  </a:moveTo>
                  <a:lnTo>
                    <a:pt x="0" y="217256"/>
                  </a:lnTo>
                  <a:lnTo>
                    <a:pt x="434594" y="217256"/>
                  </a:lnTo>
                  <a:lnTo>
                    <a:pt x="217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075" y="6257925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195262" y="0"/>
                  </a:moveTo>
                  <a:lnTo>
                    <a:pt x="150492" y="5031"/>
                  </a:lnTo>
                  <a:lnTo>
                    <a:pt x="109393" y="19363"/>
                  </a:lnTo>
                  <a:lnTo>
                    <a:pt x="73137" y="41851"/>
                  </a:lnTo>
                  <a:lnTo>
                    <a:pt x="42898" y="71353"/>
                  </a:lnTo>
                  <a:lnTo>
                    <a:pt x="19847" y="106724"/>
                  </a:lnTo>
                  <a:lnTo>
                    <a:pt x="5157" y="146821"/>
                  </a:lnTo>
                  <a:lnTo>
                    <a:pt x="0" y="190500"/>
                  </a:lnTo>
                  <a:lnTo>
                    <a:pt x="5157" y="234178"/>
                  </a:lnTo>
                  <a:lnTo>
                    <a:pt x="19847" y="274275"/>
                  </a:lnTo>
                  <a:lnTo>
                    <a:pt x="42898" y="309646"/>
                  </a:lnTo>
                  <a:lnTo>
                    <a:pt x="73137" y="339148"/>
                  </a:lnTo>
                  <a:lnTo>
                    <a:pt x="109393" y="361636"/>
                  </a:lnTo>
                  <a:lnTo>
                    <a:pt x="150492" y="375968"/>
                  </a:lnTo>
                  <a:lnTo>
                    <a:pt x="195262" y="381000"/>
                  </a:lnTo>
                  <a:lnTo>
                    <a:pt x="240032" y="375968"/>
                  </a:lnTo>
                  <a:lnTo>
                    <a:pt x="281131" y="361636"/>
                  </a:lnTo>
                  <a:lnTo>
                    <a:pt x="317387" y="339148"/>
                  </a:lnTo>
                  <a:lnTo>
                    <a:pt x="347626" y="309646"/>
                  </a:lnTo>
                  <a:lnTo>
                    <a:pt x="370677" y="274275"/>
                  </a:lnTo>
                  <a:lnTo>
                    <a:pt x="385367" y="234178"/>
                  </a:lnTo>
                  <a:lnTo>
                    <a:pt x="390525" y="190500"/>
                  </a:lnTo>
                  <a:lnTo>
                    <a:pt x="385367" y="146821"/>
                  </a:lnTo>
                  <a:lnTo>
                    <a:pt x="370677" y="106724"/>
                  </a:lnTo>
                  <a:lnTo>
                    <a:pt x="347626" y="71353"/>
                  </a:lnTo>
                  <a:lnTo>
                    <a:pt x="317387" y="41851"/>
                  </a:lnTo>
                  <a:lnTo>
                    <a:pt x="281131" y="19363"/>
                  </a:lnTo>
                  <a:lnTo>
                    <a:pt x="240032" y="5031"/>
                  </a:lnTo>
                  <a:lnTo>
                    <a:pt x="195262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01900" y="533400"/>
            <a:ext cx="8569963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5" dirty="0">
                <a:solidFill>
                  <a:srgbClr val="7030A0"/>
                </a:solidFill>
                <a:latin typeface="Trebuchet MS"/>
                <a:cs typeface="Trebuchet MS"/>
              </a:rPr>
              <a:t>MERKEZİ </a:t>
            </a:r>
            <a:r>
              <a:rPr sz="2800" b="1" dirty="0">
                <a:solidFill>
                  <a:srgbClr val="7030A0"/>
                </a:solidFill>
                <a:latin typeface="Trebuchet MS"/>
                <a:cs typeface="Trebuchet MS"/>
              </a:rPr>
              <a:t>YERLEŞME </a:t>
            </a:r>
            <a:r>
              <a:rPr sz="2800" b="1" spc="5" dirty="0">
                <a:solidFill>
                  <a:srgbClr val="7030A0"/>
                </a:solidFill>
                <a:latin typeface="Trebuchet MS"/>
                <a:cs typeface="Trebuchet MS"/>
              </a:rPr>
              <a:t>ÖNCELİK</a:t>
            </a:r>
            <a:r>
              <a:rPr sz="2800" b="1" spc="-165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7030A0"/>
                </a:solidFill>
                <a:latin typeface="Trebuchet MS"/>
                <a:cs typeface="Trebuchet MS"/>
              </a:rPr>
              <a:t>KRİTERLERİ</a:t>
            </a:r>
            <a:endParaRPr sz="2800">
              <a:solidFill>
                <a:srgbClr val="7030A0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987" y="6345555"/>
            <a:ext cx="239739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15" dirty="0">
                <a:solidFill>
                  <a:srgbClr val="FFFFFF"/>
                </a:solidFill>
                <a:latin typeface="Trebuchet MS"/>
                <a:cs typeface="Trebuchet MS"/>
              </a:rPr>
              <a:t>23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9900" y="1473963"/>
            <a:ext cx="3358110" cy="3479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274300" y="2514600"/>
            <a:ext cx="384287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45900" y="3429000"/>
            <a:ext cx="334224" cy="678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250" spc="15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425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0500" y="4114800"/>
            <a:ext cx="300379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15" dirty="0">
                <a:latin typeface="Trebuchet MS"/>
                <a:cs typeface="Trebuchet MS"/>
              </a:rPr>
              <a:t>2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93500" y="1828800"/>
            <a:ext cx="344801" cy="678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250" spc="1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5100" y="990600"/>
            <a:ext cx="9601200" cy="676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39C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MERKEZİ </a:t>
            </a:r>
            <a:r>
              <a:rPr sz="1400" b="1" spc="-30" dirty="0">
                <a:solidFill>
                  <a:srgbClr val="39C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SINAV </a:t>
            </a:r>
            <a:r>
              <a:rPr sz="1400" b="1" spc="-20" dirty="0">
                <a:solidFill>
                  <a:srgbClr val="39C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(LGS)</a:t>
            </a:r>
            <a:r>
              <a:rPr sz="1400" b="1" spc="-65" dirty="0">
                <a:solidFill>
                  <a:srgbClr val="39C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9CD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PUANI</a:t>
            </a:r>
            <a:endParaRPr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31115" marR="5080" algn="just">
              <a:lnSpc>
                <a:spcPct val="100600"/>
              </a:lnSpc>
              <a:spcBef>
                <a:spcPts val="85"/>
              </a:spcBef>
            </a:pP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Merkezi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yerleştirmede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ilk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olarak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öğrencinin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merkezi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sınav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puanı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dikkate 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alınacaktır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Öğrencilerin</a:t>
            </a:r>
            <a:r>
              <a:rPr sz="1400" b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puanlarında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eşitlik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olması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durumunda,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sırasıyla 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aşağıdaki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kriterlere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bakılarak</a:t>
            </a:r>
            <a:r>
              <a:rPr sz="1400" b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öğrencilerin</a:t>
            </a:r>
            <a:r>
              <a:rPr sz="1400" b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yerleştirilmesi</a:t>
            </a:r>
            <a:r>
              <a:rPr sz="1400" b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yapılacaktır.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5543" y="4344671"/>
            <a:ext cx="4074857" cy="6083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800" b="1" spc="-45" dirty="0">
                <a:solidFill>
                  <a:srgbClr val="BE12F6"/>
                </a:solidFill>
                <a:latin typeface="Trebuchet MS"/>
                <a:cs typeface="Trebuchet MS"/>
              </a:rPr>
              <a:t>Tercih</a:t>
            </a:r>
            <a:r>
              <a:rPr sz="1800" b="1" spc="35" dirty="0">
                <a:solidFill>
                  <a:srgbClr val="BE12F6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BE12F6"/>
                </a:solidFill>
                <a:latin typeface="Trebuchet MS"/>
                <a:cs typeface="Trebuchet MS"/>
              </a:rPr>
              <a:t>Önceliği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solidFill>
                  <a:srgbClr val="001F5F"/>
                </a:solidFill>
                <a:latin typeface="Trebuchet MS"/>
                <a:cs typeface="Trebuchet MS"/>
              </a:rPr>
              <a:t>Tercih</a:t>
            </a:r>
            <a:r>
              <a:rPr sz="1400" b="1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rebuchet MS"/>
                <a:cs typeface="Trebuchet MS"/>
              </a:rPr>
              <a:t>sıralaması</a:t>
            </a:r>
            <a:r>
              <a:rPr sz="1400" b="1" spc="-1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Trebuchet MS"/>
                <a:cs typeface="Trebuchet MS"/>
              </a:rPr>
              <a:t>üstte</a:t>
            </a:r>
            <a:r>
              <a:rPr sz="1400" b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Trebuchet MS"/>
                <a:cs typeface="Trebuchet MS"/>
              </a:rPr>
              <a:t>olana</a:t>
            </a:r>
            <a:r>
              <a:rPr sz="1400" b="1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Trebuchet MS"/>
                <a:cs typeface="Trebuchet MS"/>
              </a:rPr>
              <a:t>öncelik</a:t>
            </a:r>
            <a:r>
              <a:rPr sz="1400" b="1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rebuchet MS"/>
                <a:cs typeface="Trebuchet MS"/>
              </a:rPr>
              <a:t>verilir.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8900" y="1752600"/>
            <a:ext cx="8763000" cy="14766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dirty="0">
                <a:solidFill>
                  <a:srgbClr val="1B842A"/>
                </a:solidFill>
                <a:latin typeface="Arial"/>
                <a:cs typeface="Arial"/>
              </a:rPr>
              <a:t>ORTAÖĞRETİM </a:t>
            </a:r>
            <a:r>
              <a:rPr sz="1400" b="1" spc="-10" dirty="0">
                <a:solidFill>
                  <a:srgbClr val="1B842A"/>
                </a:solidFill>
                <a:latin typeface="Arial"/>
                <a:cs typeface="Arial"/>
              </a:rPr>
              <a:t>BAŞARI</a:t>
            </a:r>
            <a:r>
              <a:rPr sz="1400" b="1" spc="-195" dirty="0">
                <a:solidFill>
                  <a:srgbClr val="1B842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B842A"/>
                </a:solidFill>
                <a:latin typeface="Arial"/>
                <a:cs typeface="Arial"/>
              </a:rPr>
              <a:t>PUANI(OBP)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430"/>
              </a:spcBef>
            </a:pP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6.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7.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8.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Sınıf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yılsonu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notlarının</a:t>
            </a:r>
            <a:r>
              <a:rPr sz="1400" b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aritmetik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ortalaması</a:t>
            </a:r>
            <a:r>
              <a:rPr sz="14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yüksek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olan 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öğrenci</a:t>
            </a:r>
            <a:r>
              <a:rPr sz="1400" b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 err="1">
                <a:solidFill>
                  <a:srgbClr val="001F5F"/>
                </a:solidFill>
                <a:latin typeface="Arial"/>
                <a:cs typeface="Arial"/>
              </a:rPr>
              <a:t>öncelikli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 err="1">
                <a:solidFill>
                  <a:srgbClr val="001F5F"/>
                </a:solidFill>
                <a:latin typeface="Arial"/>
                <a:cs typeface="Arial"/>
              </a:rPr>
              <a:t>yerleşecektir</a:t>
            </a:r>
            <a:endParaRPr lang="tr-TR" sz="1400" b="1" spc="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430"/>
              </a:spcBef>
            </a:pPr>
            <a:endParaRPr sz="1400" dirty="0">
              <a:latin typeface="Arial"/>
              <a:cs typeface="Arial"/>
            </a:endParaRPr>
          </a:p>
          <a:p>
            <a:pPr marL="25400">
              <a:lnSpc>
                <a:spcPts val="2445"/>
              </a:lnSpc>
              <a:spcBef>
                <a:spcPts val="1185"/>
              </a:spcBef>
            </a:pPr>
            <a:r>
              <a:rPr sz="2100" b="1" spc="-20" dirty="0">
                <a:solidFill>
                  <a:srgbClr val="FF0000"/>
                </a:solidFill>
                <a:latin typeface="Trebuchet MS"/>
                <a:cs typeface="Trebuchet MS"/>
              </a:rPr>
              <a:t>Yıl </a:t>
            </a:r>
            <a:r>
              <a:rPr sz="2100" b="1" dirty="0">
                <a:solidFill>
                  <a:srgbClr val="FF0000"/>
                </a:solidFill>
                <a:latin typeface="Trebuchet MS"/>
                <a:cs typeface="Trebuchet MS"/>
              </a:rPr>
              <a:t>Sonu Başarı </a:t>
            </a:r>
            <a:r>
              <a:rPr sz="2100" b="1" spc="5" dirty="0">
                <a:solidFill>
                  <a:srgbClr val="FF0000"/>
                </a:solidFill>
                <a:latin typeface="Trebuchet MS"/>
                <a:cs typeface="Trebuchet MS"/>
              </a:rPr>
              <a:t>Puanı</a:t>
            </a:r>
            <a:r>
              <a:rPr sz="2100" b="1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100" b="1" spc="-15" dirty="0">
                <a:solidFill>
                  <a:srgbClr val="FF0000"/>
                </a:solidFill>
                <a:latin typeface="Trebuchet MS"/>
                <a:cs typeface="Trebuchet MS"/>
              </a:rPr>
              <a:t>(YBP)</a:t>
            </a:r>
            <a:endParaRPr sz="2100" dirty="0">
              <a:latin typeface="Trebuchet MS"/>
              <a:cs typeface="Trebuchet MS"/>
            </a:endParaRPr>
          </a:p>
          <a:p>
            <a:pPr marL="25400">
              <a:lnSpc>
                <a:spcPts val="1605"/>
              </a:lnSpc>
            </a:pP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8’inci,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7’nci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ve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6’ncı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sınıflardaki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yılsonu</a:t>
            </a:r>
            <a:r>
              <a:rPr sz="1400" b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başarı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puanı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(YBP)</a:t>
            </a:r>
            <a:r>
              <a:rPr lang="tr-TR" sz="14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15" dirty="0" err="1">
                <a:solidFill>
                  <a:srgbClr val="001F5F"/>
                </a:solidFill>
                <a:latin typeface="Arial"/>
                <a:cs typeface="Arial"/>
              </a:rPr>
              <a:t>üstünlüğü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5500" y="941819"/>
            <a:ext cx="1188823" cy="5215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30"/>
              </a:spcBef>
            </a:pPr>
            <a:r>
              <a:rPr sz="3200" b="1" spc="25" dirty="0">
                <a:solidFill>
                  <a:srgbClr val="39CDE7"/>
                </a:solidFill>
                <a:latin typeface="Trebuchet MS"/>
                <a:cs typeface="Trebuchet MS"/>
              </a:rPr>
              <a:t>01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ts val="7384"/>
              </a:lnSpc>
              <a:spcBef>
                <a:spcPts val="405"/>
              </a:spcBef>
            </a:pPr>
            <a:r>
              <a:rPr sz="3200" b="1" spc="25" dirty="0">
                <a:solidFill>
                  <a:srgbClr val="5FDE71"/>
                </a:solidFill>
                <a:latin typeface="Trebuchet MS"/>
                <a:cs typeface="Trebuchet MS"/>
              </a:rPr>
              <a:t>02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ts val="7090"/>
              </a:lnSpc>
            </a:pPr>
            <a:r>
              <a:rPr sz="3200" b="1" spc="25" dirty="0" smtClean="0">
                <a:solidFill>
                  <a:srgbClr val="FF0000"/>
                </a:solidFill>
                <a:latin typeface="Trebuchet MS"/>
                <a:cs typeface="Trebuchet MS"/>
              </a:rPr>
              <a:t>03</a:t>
            </a:r>
            <a:endParaRPr sz="3200" dirty="0">
              <a:latin typeface="Trebuchet MS"/>
              <a:cs typeface="Trebuchet MS"/>
            </a:endParaRPr>
          </a:p>
          <a:p>
            <a:pPr marL="85090">
              <a:lnSpc>
                <a:spcPts val="7075"/>
              </a:lnSpc>
            </a:pPr>
            <a:r>
              <a:rPr lang="tr-TR" sz="3200" b="1" spc="20" dirty="0" smtClean="0">
                <a:solidFill>
                  <a:srgbClr val="BE12F6"/>
                </a:solidFill>
                <a:latin typeface="Trebuchet MS"/>
                <a:cs typeface="Trebuchet MS"/>
              </a:rPr>
              <a:t>04</a:t>
            </a:r>
          </a:p>
          <a:p>
            <a:pPr marL="85090">
              <a:lnSpc>
                <a:spcPts val="7075"/>
              </a:lnSpc>
            </a:pPr>
            <a:r>
              <a:rPr sz="3200" b="1" spc="20" dirty="0" smtClean="0">
                <a:solidFill>
                  <a:srgbClr val="BE12F6"/>
                </a:solidFill>
                <a:latin typeface="Trebuchet MS"/>
                <a:cs typeface="Trebuchet MS"/>
              </a:rPr>
              <a:t>0</a:t>
            </a:r>
            <a:r>
              <a:rPr lang="tr-TR" sz="3200" b="1" spc="20" dirty="0">
                <a:solidFill>
                  <a:srgbClr val="BE12F6"/>
                </a:solidFill>
                <a:latin typeface="Trebuchet MS"/>
                <a:cs typeface="Trebuchet MS"/>
              </a:rPr>
              <a:t>5</a:t>
            </a:r>
            <a:endParaRPr sz="3200" dirty="0">
              <a:latin typeface="Trebuchet MS"/>
              <a:cs typeface="Trebuchet MS"/>
            </a:endParaRPr>
          </a:p>
          <a:p>
            <a:pPr marL="69215">
              <a:lnSpc>
                <a:spcPts val="7634"/>
              </a:lnSpc>
            </a:pPr>
            <a:r>
              <a:rPr sz="3200" b="1" spc="35" dirty="0" smtClean="0">
                <a:solidFill>
                  <a:srgbClr val="84751D"/>
                </a:solidFill>
                <a:latin typeface="Trebuchet MS"/>
                <a:cs typeface="Trebuchet MS"/>
              </a:rPr>
              <a:t>0</a:t>
            </a:r>
            <a:r>
              <a:rPr lang="tr-TR" sz="3200" b="1" spc="5" dirty="0">
                <a:solidFill>
                  <a:srgbClr val="84751D"/>
                </a:solidFill>
                <a:latin typeface="Trebuchet MS"/>
                <a:cs typeface="Trebuchet MS"/>
              </a:rPr>
              <a:t>6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2607" y="5334000"/>
            <a:ext cx="9525000" cy="60833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800" b="1" spc="-10" dirty="0">
                <a:solidFill>
                  <a:srgbClr val="84751D"/>
                </a:solidFill>
                <a:latin typeface="Trebuchet MS"/>
                <a:cs typeface="Trebuchet MS"/>
              </a:rPr>
              <a:t>Öğrencinin </a:t>
            </a:r>
            <a:r>
              <a:rPr sz="1800" b="1" spc="-5" dirty="0">
                <a:solidFill>
                  <a:srgbClr val="84751D"/>
                </a:solidFill>
                <a:latin typeface="Trebuchet MS"/>
                <a:cs typeface="Trebuchet MS"/>
              </a:rPr>
              <a:t>Doğum</a:t>
            </a:r>
            <a:r>
              <a:rPr sz="1800" b="1" spc="50" dirty="0">
                <a:solidFill>
                  <a:srgbClr val="84751D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84751D"/>
                </a:solidFill>
                <a:latin typeface="Trebuchet MS"/>
                <a:cs typeface="Trebuchet MS"/>
              </a:rPr>
              <a:t>Tarihi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b="1" spc="5" dirty="0">
                <a:solidFill>
                  <a:srgbClr val="001F5F"/>
                </a:solidFill>
                <a:latin typeface="Trebuchet MS"/>
                <a:cs typeface="Trebuchet MS"/>
              </a:rPr>
              <a:t>Bütün</a:t>
            </a:r>
            <a:r>
              <a:rPr sz="1400" b="1" spc="-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Trebuchet MS"/>
                <a:cs typeface="Trebuchet MS"/>
              </a:rPr>
              <a:t>kriterlere</a:t>
            </a:r>
            <a:r>
              <a:rPr sz="1400" b="1" spc="-114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rebuchet MS"/>
                <a:cs typeface="Trebuchet MS"/>
              </a:rPr>
              <a:t>rağmen</a:t>
            </a:r>
            <a:r>
              <a:rPr sz="1400" b="1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Trebuchet MS"/>
                <a:cs typeface="Trebuchet MS"/>
              </a:rPr>
              <a:t>eşitlik</a:t>
            </a:r>
            <a:r>
              <a:rPr sz="1400" b="1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Trebuchet MS"/>
                <a:cs typeface="Trebuchet MS"/>
              </a:rPr>
              <a:t>devam</a:t>
            </a:r>
            <a:r>
              <a:rPr sz="1400" b="1" spc="-1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Trebuchet MS"/>
                <a:cs typeface="Trebuchet MS"/>
              </a:rPr>
              <a:t>ediyorsa</a:t>
            </a:r>
            <a:r>
              <a:rPr sz="1400" b="1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rebuchet MS"/>
                <a:cs typeface="Trebuchet MS"/>
              </a:rPr>
              <a:t>yaşı</a:t>
            </a:r>
            <a:r>
              <a:rPr sz="14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rebuchet MS"/>
                <a:cs typeface="Trebuchet MS"/>
              </a:rPr>
              <a:t>küçük </a:t>
            </a:r>
            <a:r>
              <a:rPr sz="1400" b="1" spc="15" dirty="0">
                <a:solidFill>
                  <a:srgbClr val="001F5F"/>
                </a:solidFill>
                <a:latin typeface="Trebuchet MS"/>
                <a:cs typeface="Trebuchet MS"/>
              </a:rPr>
              <a:t>olan</a:t>
            </a:r>
            <a:r>
              <a:rPr sz="1400" b="1" spc="-1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Trebuchet MS"/>
                <a:cs typeface="Trebuchet MS"/>
              </a:rPr>
              <a:t>yerleştirilir</a:t>
            </a:r>
            <a:r>
              <a:rPr sz="1400" b="1" spc="-1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001F5F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65543" y="3549583"/>
            <a:ext cx="578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Trebuchet MS" pitchFamily="34" charset="0"/>
              </a:rPr>
              <a:t>Devamsızlık </a:t>
            </a:r>
          </a:p>
          <a:p>
            <a:r>
              <a:rPr lang="tr-TR" sz="1400" dirty="0" smtClean="0">
                <a:latin typeface="Trebuchet MS" pitchFamily="34" charset="0"/>
              </a:rPr>
              <a:t>8’nci sınıfta özürsüz devamsızlık yapılan gün sayısı azlığına </a:t>
            </a:r>
            <a:endParaRPr lang="tr-TR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Özel 31">
      <a:dk1>
        <a:sysClr val="windowText" lastClr="000000"/>
      </a:dk1>
      <a:lt1>
        <a:sysClr val="window" lastClr="FFFFFF"/>
      </a:lt1>
      <a:dk2>
        <a:srgbClr val="696464"/>
      </a:dk2>
      <a:lt2>
        <a:srgbClr val="FFCCCC"/>
      </a:lt2>
      <a:accent1>
        <a:srgbClr val="7030A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796</TotalTime>
  <Words>1802</Words>
  <Application>Microsoft Office PowerPoint</Application>
  <PresentationFormat>Özel</PresentationFormat>
  <Paragraphs>368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Görünüş</vt:lpstr>
      <vt:lpstr>ORTAÖĞRETİME GEÇİŞ TERCİH  VE YERLEŞTİRME İŞLEMLERİ   BİLGİLENDİRME SUNUMU VE TERCİH DÖNEMİ HAZIRLIKLARIMIZ  2022 LGS</vt:lpstr>
      <vt:lpstr>Slayt 2</vt:lpstr>
      <vt:lpstr>TERCİH İŞLEMLERİNİN YAPILACAĞI YERLER</vt:lpstr>
      <vt:lpstr>Slayt 4</vt:lpstr>
      <vt:lpstr>Tercihler nasıl yapılacak?</vt:lpstr>
      <vt:lpstr>1- MERKEZİ YERLEŞTİRME</vt:lpstr>
      <vt:lpstr>TERCİH İŞLEMLERİ Merkezi Yerleştirme Nasıl Olacak?</vt:lpstr>
      <vt:lpstr>MERKEZİ YERLEŞTİRME NASIL OLACAK?</vt:lpstr>
      <vt:lpstr>Slayt 9</vt:lpstr>
      <vt:lpstr>2- YEREL YERLEŞTİRME</vt:lpstr>
      <vt:lpstr>TERCİH İŞLEMLERİ Yerel Yerleştirme Nasıl Olacak?</vt:lpstr>
      <vt:lpstr>Yerel Yerleştirme Tercih Ekranında Renklerin  Anlamı</vt:lpstr>
      <vt:lpstr>TERCİH İŞLEMLERİ Toplam Tercih Hakkı Kaçtır?</vt:lpstr>
      <vt:lpstr>TERCİH İŞLEMLERİ Toplam Tercih Hakkı Kaçtır?</vt:lpstr>
      <vt:lpstr>PANSİYONLU OKULLARA YERLEŞTİRME</vt:lpstr>
      <vt:lpstr>PANSİYONLU OKULLARA YERLEŞTİRME</vt:lpstr>
      <vt:lpstr>TERCİH İŞLEMLERİ Kimler Tercih Yapacak?</vt:lpstr>
      <vt:lpstr>Slayt 18</vt:lpstr>
      <vt:lpstr>ÖZEL OKULLAR</vt:lpstr>
      <vt:lpstr>GENEL AÇIKLAMALAR (Açık Öğretim)</vt:lpstr>
      <vt:lpstr>GENEL AÇIKLAMALAR (Tercih Süreci)</vt:lpstr>
      <vt:lpstr>YERLEŞTİRMEYE ESAS NAKİLLER</vt:lpstr>
      <vt:lpstr>YERLEŞTİRMEYE ESAS NAKİLLER</vt:lpstr>
      <vt:lpstr>YERLEŞTİRMEYE ESAS NAKİLLER</vt:lpstr>
      <vt:lpstr>YERLEŞTİRME İŞLEMLERİ</vt:lpstr>
      <vt:lpstr>YERLEŞTİRME İŞLEMLERİ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ORTAÖĞRETİME GEÇİŞ TERCİH  VE YERLEŞTİRME İŞLEMLERİ  BİLGİLENDİRME SUNUMU</dc:title>
  <dc:creator>TAÇ</dc:creator>
  <cp:lastModifiedBy>User</cp:lastModifiedBy>
  <cp:revision>30</cp:revision>
  <dcterms:created xsi:type="dcterms:W3CDTF">2020-07-20T05:52:32Z</dcterms:created>
  <dcterms:modified xsi:type="dcterms:W3CDTF">2022-07-04T09:04:02Z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2020-07-18T00:00:00Z</vt:filetime>
  </property>
  <property fmtid="{D5CDD505-2E9C-101B-9397-08002B2CF9AE}" pid="3" name="LastSaved">
    <vt:filetime>2020-07-20T00:00:00Z</vt:filetime>
  </property>
</Properties>
</file>